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60" r:id="rId2"/>
    <p:sldId id="324" r:id="rId3"/>
    <p:sldId id="316" r:id="rId4"/>
    <p:sldId id="326" r:id="rId5"/>
    <p:sldId id="364" r:id="rId6"/>
    <p:sldId id="365" r:id="rId7"/>
    <p:sldId id="328" r:id="rId8"/>
    <p:sldId id="366" r:id="rId9"/>
    <p:sldId id="367" r:id="rId10"/>
    <p:sldId id="368" r:id="rId11"/>
    <p:sldId id="372" r:id="rId12"/>
    <p:sldId id="373" r:id="rId13"/>
    <p:sldId id="343" r:id="rId14"/>
    <p:sldId id="374" r:id="rId15"/>
    <p:sldId id="375" r:id="rId16"/>
    <p:sldId id="376" r:id="rId17"/>
    <p:sldId id="377" r:id="rId18"/>
    <p:sldId id="342"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FC54C"/>
    <a:srgbClr val="205392"/>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7153" autoAdjust="0"/>
  </p:normalViewPr>
  <p:slideViewPr>
    <p:cSldViewPr>
      <p:cViewPr varScale="1">
        <p:scale>
          <a:sx n="31" d="100"/>
          <a:sy n="31" d="100"/>
        </p:scale>
        <p:origin x="-1590" y="-96"/>
      </p:cViewPr>
      <p:guideLst>
        <p:guide orient="horz" pos="2160"/>
        <p:guide pos="2880"/>
      </p:guideLst>
    </p:cSldViewPr>
  </p:slideViewPr>
  <p:outlineViewPr>
    <p:cViewPr>
      <p:scale>
        <a:sx n="33" d="100"/>
        <a:sy n="33" d="100"/>
      </p:scale>
      <p:origin x="0" y="10392"/>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61A991AB-2AB5-466B-9180-8350525114EE}" type="datetimeFigureOut">
              <a:rPr lang="en-US" smtClean="0"/>
              <a:pPr/>
              <a:t>5/28/2019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E86593D6-36E8-47E7-9D13-A8C744E3971B}" type="slidenum">
              <a:rPr lang="en-US" smtClean="0"/>
              <a:pPr/>
              <a:t>‹#›</a:t>
            </a:fld>
            <a:endParaRPr lang="en-US"/>
          </a:p>
        </p:txBody>
      </p:sp>
    </p:spTree>
    <p:extLst>
      <p:ext uri="{BB962C8B-B14F-4D97-AF65-F5344CB8AC3E}">
        <p14:creationId xmlns:p14="http://schemas.microsoft.com/office/powerpoint/2010/main" xmlns="" val="3822263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9" tIns="48324" rIns="96649" bIns="48324"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49" tIns="48324" rIns="96649" bIns="48324" rtlCol="0"/>
          <a:lstStyle>
            <a:lvl1pPr algn="r">
              <a:defRPr sz="1300"/>
            </a:lvl1pPr>
          </a:lstStyle>
          <a:p>
            <a:fld id="{3EE00AED-40FC-4173-A9DD-19232280E930}" type="datetimeFigureOut">
              <a:rPr lang="en-US" smtClean="0"/>
              <a:pPr/>
              <a:t>5/28/2019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9" tIns="48324" rIns="96649" bIns="48324"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9" tIns="48324" rIns="96649" bIns="483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9" tIns="48324" rIns="96649" bIns="48324"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9" tIns="48324" rIns="96649" bIns="48324" rtlCol="0" anchor="b"/>
          <a:lstStyle>
            <a:lvl1pPr algn="r">
              <a:defRPr sz="1300"/>
            </a:lvl1pPr>
          </a:lstStyle>
          <a:p>
            <a:fld id="{78C55CDA-C2F5-4901-B295-46B7AD585838}" type="slidenum">
              <a:rPr lang="en-US" smtClean="0"/>
              <a:pPr/>
              <a:t>‹#›</a:t>
            </a:fld>
            <a:endParaRPr lang="en-US"/>
          </a:p>
        </p:txBody>
      </p:sp>
    </p:spTree>
    <p:extLst>
      <p:ext uri="{BB962C8B-B14F-4D97-AF65-F5344CB8AC3E}">
        <p14:creationId xmlns:p14="http://schemas.microsoft.com/office/powerpoint/2010/main" xmlns="" val="56666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C55CDA-C2F5-4901-B295-46B7AD585838}" type="slidenum">
              <a:rPr lang="en-US" smtClean="0"/>
              <a:pPr/>
              <a:t>1</a:t>
            </a:fld>
            <a:endParaRPr lang="en-US"/>
          </a:p>
        </p:txBody>
      </p:sp>
    </p:spTree>
    <p:extLst>
      <p:ext uri="{BB962C8B-B14F-4D97-AF65-F5344CB8AC3E}">
        <p14:creationId xmlns:p14="http://schemas.microsoft.com/office/powerpoint/2010/main" xmlns="" val="1667075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715F80-3722-40A8-A13B-913CAEEA0A98}" type="slidenum">
              <a:rPr lang="en-GB" smtClean="0"/>
              <a:pPr/>
              <a:t>2</a:t>
            </a:fld>
            <a:endParaRPr lang="en-GB"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1473634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55CDA-C2F5-4901-B295-46B7AD585838}" type="slidenum">
              <a:rPr lang="en-US" smtClean="0"/>
              <a:pPr/>
              <a:t>3</a:t>
            </a:fld>
            <a:endParaRPr lang="en-US" dirty="0"/>
          </a:p>
        </p:txBody>
      </p:sp>
    </p:spTree>
    <p:extLst>
      <p:ext uri="{BB962C8B-B14F-4D97-AF65-F5344CB8AC3E}">
        <p14:creationId xmlns:p14="http://schemas.microsoft.com/office/powerpoint/2010/main" xmlns="" val="1142378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55CDA-C2F5-4901-B295-46B7AD585838}" type="slidenum">
              <a:rPr lang="en-US" smtClean="0"/>
              <a:pPr/>
              <a:t>4</a:t>
            </a:fld>
            <a:endParaRPr lang="en-US" dirty="0"/>
          </a:p>
        </p:txBody>
      </p:sp>
    </p:spTree>
    <p:extLst>
      <p:ext uri="{BB962C8B-B14F-4D97-AF65-F5344CB8AC3E}">
        <p14:creationId xmlns:p14="http://schemas.microsoft.com/office/powerpoint/2010/main" xmlns="" val="1142378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715F80-3722-40A8-A13B-913CAEEA0A98}" type="slidenum">
              <a:rPr lang="en-GB" smtClean="0"/>
              <a:pPr/>
              <a:t>7</a:t>
            </a:fld>
            <a:endParaRPr lang="en-GB"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xmlns="" val="147363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715F80-3722-40A8-A13B-913CAEEA0A98}" type="slidenum">
              <a:rPr lang="en-GB" smtClean="0"/>
              <a:pPr/>
              <a:t>13</a:t>
            </a:fld>
            <a:endParaRPr lang="en-GB"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xmlns="" val="1473634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0947" name="Notes Placeholder 2"/>
          <p:cNvSpPr>
            <a:spLocks noGrp="1"/>
          </p:cNvSpPr>
          <p:nvPr>
            <p:ph type="body" idx="1"/>
          </p:nvPr>
        </p:nvSpPr>
        <p:spPr>
          <a:xfrm>
            <a:off x="736163" y="4591020"/>
            <a:ext cx="5906372" cy="17711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p>
            <a:endParaRPr lang="en-US" dirty="0" smtClean="0">
              <a:latin typeface="Arial" charset="0"/>
            </a:endParaRPr>
          </a:p>
        </p:txBody>
      </p:sp>
      <p:sp>
        <p:nvSpPr>
          <p:cNvPr id="2109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668549" eaLnBrk="0" hangingPunct="0">
              <a:defRPr sz="1100" b="1">
                <a:solidFill>
                  <a:schemeClr val="tx1"/>
                </a:solidFill>
                <a:latin typeface="Arial" charset="0"/>
                <a:cs typeface="Arial" charset="0"/>
              </a:defRPr>
            </a:lvl1pPr>
            <a:lvl2pPr marL="782203" indent="-300848" defTabSz="668549" eaLnBrk="0" hangingPunct="0">
              <a:defRPr sz="1100" b="1">
                <a:solidFill>
                  <a:schemeClr val="tx1"/>
                </a:solidFill>
                <a:latin typeface="Arial" charset="0"/>
                <a:cs typeface="Arial" charset="0"/>
              </a:defRPr>
            </a:lvl2pPr>
            <a:lvl3pPr marL="1203389" indent="-240678" defTabSz="668549" eaLnBrk="0" hangingPunct="0">
              <a:defRPr sz="1100" b="1">
                <a:solidFill>
                  <a:schemeClr val="tx1"/>
                </a:solidFill>
                <a:latin typeface="Arial" charset="0"/>
                <a:cs typeface="Arial" charset="0"/>
              </a:defRPr>
            </a:lvl3pPr>
            <a:lvl4pPr marL="1684744" indent="-240678" defTabSz="668549" eaLnBrk="0" hangingPunct="0">
              <a:defRPr sz="1100" b="1">
                <a:solidFill>
                  <a:schemeClr val="tx1"/>
                </a:solidFill>
                <a:latin typeface="Arial" charset="0"/>
                <a:cs typeface="Arial" charset="0"/>
              </a:defRPr>
            </a:lvl4pPr>
            <a:lvl5pPr marL="2166100" indent="-240678" defTabSz="668549" eaLnBrk="0" hangingPunct="0">
              <a:defRPr sz="1100" b="1">
                <a:solidFill>
                  <a:schemeClr val="tx1"/>
                </a:solidFill>
                <a:latin typeface="Arial" charset="0"/>
                <a:cs typeface="Arial" charset="0"/>
              </a:defRPr>
            </a:lvl5pPr>
            <a:lvl6pPr marL="2647456" indent="-240678" defTabSz="668549" eaLnBrk="0" fontAlgn="base" hangingPunct="0">
              <a:spcBef>
                <a:spcPct val="0"/>
              </a:spcBef>
              <a:spcAft>
                <a:spcPct val="0"/>
              </a:spcAft>
              <a:defRPr sz="1100" b="1">
                <a:solidFill>
                  <a:schemeClr val="tx1"/>
                </a:solidFill>
                <a:latin typeface="Arial" charset="0"/>
                <a:cs typeface="Arial" charset="0"/>
              </a:defRPr>
            </a:lvl6pPr>
            <a:lvl7pPr marL="3128811" indent="-240678" defTabSz="668549" eaLnBrk="0" fontAlgn="base" hangingPunct="0">
              <a:spcBef>
                <a:spcPct val="0"/>
              </a:spcBef>
              <a:spcAft>
                <a:spcPct val="0"/>
              </a:spcAft>
              <a:defRPr sz="1100" b="1">
                <a:solidFill>
                  <a:schemeClr val="tx1"/>
                </a:solidFill>
                <a:latin typeface="Arial" charset="0"/>
                <a:cs typeface="Arial" charset="0"/>
              </a:defRPr>
            </a:lvl7pPr>
            <a:lvl8pPr marL="3610167" indent="-240678" defTabSz="668549" eaLnBrk="0" fontAlgn="base" hangingPunct="0">
              <a:spcBef>
                <a:spcPct val="0"/>
              </a:spcBef>
              <a:spcAft>
                <a:spcPct val="0"/>
              </a:spcAft>
              <a:defRPr sz="1100" b="1">
                <a:solidFill>
                  <a:schemeClr val="tx1"/>
                </a:solidFill>
                <a:latin typeface="Arial" charset="0"/>
                <a:cs typeface="Arial" charset="0"/>
              </a:defRPr>
            </a:lvl8pPr>
            <a:lvl9pPr marL="4091523" indent="-240678" defTabSz="668549" eaLnBrk="0" fontAlgn="base" hangingPunct="0">
              <a:spcBef>
                <a:spcPct val="0"/>
              </a:spcBef>
              <a:spcAft>
                <a:spcPct val="0"/>
              </a:spcAft>
              <a:defRPr sz="1100" b="1">
                <a:solidFill>
                  <a:schemeClr val="tx1"/>
                </a:solidFill>
                <a:latin typeface="Arial" charset="0"/>
                <a:cs typeface="Arial" charset="0"/>
              </a:defRPr>
            </a:lvl9pPr>
          </a:lstStyle>
          <a:p>
            <a:pPr eaLnBrk="1" hangingPunct="1"/>
            <a:fld id="{A0242131-3F5A-4B31-ABC9-8301320A57D7}" type="slidenum">
              <a:rPr lang="en-US" sz="1300" b="0"/>
              <a:pPr eaLnBrk="1" hangingPunct="1"/>
              <a:t>18</a:t>
            </a:fld>
            <a:endParaRPr lang="en-US" sz="1300" b="0" dirty="0"/>
          </a:p>
        </p:txBody>
      </p:sp>
    </p:spTree>
    <p:extLst>
      <p:ext uri="{BB962C8B-B14F-4D97-AF65-F5344CB8AC3E}">
        <p14:creationId xmlns:p14="http://schemas.microsoft.com/office/powerpoint/2010/main" xmlns="" val="1634877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4343400"/>
            <a:ext cx="9144000" cy="152400"/>
          </a:xfrm>
          <a:prstGeom prst="rect">
            <a:avLst/>
          </a:prstGeom>
          <a:solidFill>
            <a:srgbClr val="9FC54C"/>
          </a:solidFill>
          <a:ln>
            <a:solidFill>
              <a:srgbClr val="9FC5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2873375"/>
            <a:ext cx="9144000" cy="1470025"/>
          </a:xfrm>
          <a:solidFill>
            <a:schemeClr val="tx2"/>
          </a:solidFill>
        </p:spPr>
        <p:txBody>
          <a:bodyPr/>
          <a:lstStyle>
            <a:lvl1pPr>
              <a:defRPr>
                <a:solidFill>
                  <a:schemeClr val="bg1"/>
                </a:solidFill>
              </a:defRPr>
            </a:lvl1pPr>
          </a:lstStyle>
          <a:p>
            <a:r>
              <a:rPr lang="en-US" dirty="0"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633" y="152400"/>
            <a:ext cx="3529521" cy="1547943"/>
          </a:xfrm>
          <a:prstGeom prst="rect">
            <a:avLst/>
          </a:prstGeom>
        </p:spPr>
      </p:pic>
    </p:spTree>
    <p:extLst>
      <p:ext uri="{BB962C8B-B14F-4D97-AF65-F5344CB8AC3E}">
        <p14:creationId xmlns:p14="http://schemas.microsoft.com/office/powerpoint/2010/main" xmlns="" val="24600895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6" name="Footer Placeholder 5"/>
          <p:cNvSpPr>
            <a:spLocks noGrp="1"/>
          </p:cNvSpPr>
          <p:nvPr>
            <p:ph type="ftr" sz="quarter" idx="11"/>
          </p:nvPr>
        </p:nvSpPr>
        <p:spPr/>
        <p:txBody>
          <a:bodyPr/>
          <a:lstStyle/>
          <a:p>
            <a:r>
              <a:rPr lang="en-US" dirty="0" smtClean="0"/>
              <a:t>www.frazierdeeter.com</a:t>
            </a:r>
          </a:p>
          <a:p>
            <a:endParaRPr lang="en-US" dirty="0"/>
          </a:p>
        </p:txBody>
      </p:sp>
      <p:sp>
        <p:nvSpPr>
          <p:cNvPr id="7" name="Slide Number Placeholder 6"/>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28789321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5" name="Footer Placeholder 4"/>
          <p:cNvSpPr>
            <a:spLocks noGrp="1"/>
          </p:cNvSpPr>
          <p:nvPr>
            <p:ph type="ftr" sz="quarter" idx="11"/>
          </p:nvPr>
        </p:nvSpPr>
        <p:spPr/>
        <p:txBody>
          <a:bodyPr/>
          <a:lstStyle/>
          <a:p>
            <a:r>
              <a:rPr lang="en-US" dirty="0" smtClean="0"/>
              <a:t>www.frazierdeeter.com</a:t>
            </a:r>
          </a:p>
          <a:p>
            <a:endParaRPr lang="en-US" dirty="0"/>
          </a:p>
        </p:txBody>
      </p:sp>
      <p:sp>
        <p:nvSpPr>
          <p:cNvPr id="6" name="Slide Number Placeholder 5"/>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30385903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5" name="Footer Placeholder 4"/>
          <p:cNvSpPr>
            <a:spLocks noGrp="1"/>
          </p:cNvSpPr>
          <p:nvPr>
            <p:ph type="ftr" sz="quarter" idx="11"/>
          </p:nvPr>
        </p:nvSpPr>
        <p:spPr/>
        <p:txBody>
          <a:bodyPr/>
          <a:lstStyle/>
          <a:p>
            <a:r>
              <a:rPr lang="en-US" dirty="0" smtClean="0"/>
              <a:t>www.frazierdeeter.com</a:t>
            </a:r>
          </a:p>
          <a:p>
            <a:endParaRPr lang="en-US" dirty="0"/>
          </a:p>
        </p:txBody>
      </p:sp>
      <p:sp>
        <p:nvSpPr>
          <p:cNvPr id="6" name="Slide Number Placeholder 5"/>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42515195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0F31B8-56AE-409D-845F-750866B5B030}" type="datetimeFigureOut">
              <a:rPr lang="en-US" smtClean="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300FAD-55F2-4EA9-88AB-78BBB6DC6402}" type="slidenum">
              <a:rPr lang="en-US" smtClean="0"/>
              <a:pPr/>
              <a:t>‹#›</a:t>
            </a:fld>
            <a:endParaRPr lang="en-US" dirty="0"/>
          </a:p>
        </p:txBody>
      </p:sp>
    </p:spTree>
    <p:extLst>
      <p:ext uri="{BB962C8B-B14F-4D97-AF65-F5344CB8AC3E}">
        <p14:creationId xmlns:p14="http://schemas.microsoft.com/office/powerpoint/2010/main" xmlns="" val="34554740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25650"/>
            <a:ext cx="8415313" cy="973133"/>
          </a:xfrm>
        </p:spPr>
        <p:txBody>
          <a:bodyPr anchor="b">
            <a:noAutofit/>
          </a:bodyPr>
          <a:lstStyle>
            <a:lvl1pPr algn="l">
              <a:defRPr sz="4800" b="0" cap="none" baseline="0">
                <a:solidFill>
                  <a:schemeClr val="accent1"/>
                </a:solidFill>
              </a:defRPr>
            </a:lvl1pPr>
          </a:lstStyle>
          <a:p>
            <a:r>
              <a:rPr lang="en-US" smtClean="0"/>
              <a:t>Click to edit Master title style</a:t>
            </a:r>
            <a:endParaRPr lang="en-GB" dirty="0"/>
          </a:p>
        </p:txBody>
      </p:sp>
      <p:sp>
        <p:nvSpPr>
          <p:cNvPr id="6" name="Text Placeholder 5"/>
          <p:cNvSpPr>
            <a:spLocks noGrp="1"/>
          </p:cNvSpPr>
          <p:nvPr>
            <p:ph type="body" sz="quarter" idx="10"/>
          </p:nvPr>
        </p:nvSpPr>
        <p:spPr>
          <a:xfrm>
            <a:off x="357188" y="2390011"/>
            <a:ext cx="8429654" cy="3200080"/>
          </a:xfrm>
        </p:spPr>
        <p:txBody>
          <a:bodyPr>
            <a:noAutofit/>
          </a:bodyPr>
          <a:lstStyle>
            <a:lvl1pPr marL="0" indent="0">
              <a:buNone/>
              <a:defRPr sz="48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xmlns="" val="15548702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743200" cy="365125"/>
          </a:xfrm>
        </p:spPr>
        <p:txBody>
          <a:bodyPr/>
          <a:lstStyle>
            <a:lvl1pPr>
              <a:defRPr sz="900">
                <a:latin typeface="Arial" pitchFamily="34" charset="0"/>
                <a:cs typeface="Arial" pitchFamily="34" charset="0"/>
              </a:defRPr>
            </a:lvl1pPr>
          </a:lstStyle>
          <a:p>
            <a:r>
              <a:rPr lang="en-US" dirty="0" smtClean="0"/>
              <a:t>Atlanta 404.253.7500    I   Nashville 615.259.7600 </a:t>
            </a:r>
            <a:endParaRPr lang="en-US" dirty="0"/>
          </a:p>
        </p:txBody>
      </p:sp>
      <p:sp>
        <p:nvSpPr>
          <p:cNvPr id="4" name="Footer Placeholder 3"/>
          <p:cNvSpPr>
            <a:spLocks noGrp="1"/>
          </p:cNvSpPr>
          <p:nvPr>
            <p:ph type="ftr" sz="quarter" idx="11"/>
          </p:nvPr>
        </p:nvSpPr>
        <p:spPr/>
        <p:txBody>
          <a:bodyPr/>
          <a:lstStyle/>
          <a:p>
            <a:r>
              <a:rPr lang="en-US" smtClean="0"/>
              <a:t>www.frazierdeeter.com </a:t>
            </a:r>
            <a:endParaRPr lang="en-US" dirty="0"/>
          </a:p>
        </p:txBody>
      </p:sp>
      <p:sp>
        <p:nvSpPr>
          <p:cNvPr id="5" name="Slide Number Placeholder 4"/>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7037218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838200"/>
          </a:xfrm>
        </p:spPr>
        <p:txBody>
          <a:bodyPr>
            <a:normAutofit/>
          </a:bodyPr>
          <a:lstStyle>
            <a:lvl1pPr algn="l">
              <a:defRPr sz="36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3840163"/>
          </a:xfrm>
        </p:spPr>
        <p:txBody>
          <a:bodyPr/>
          <a:lstStyle>
            <a:lvl3pPr>
              <a:defRPr sz="2400"/>
            </a:lvl3pPr>
            <a:lvl4pPr>
              <a:defRPr sz="18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5" name="Footer Placeholder 4"/>
          <p:cNvSpPr>
            <a:spLocks noGrp="1"/>
          </p:cNvSpPr>
          <p:nvPr>
            <p:ph type="ftr" sz="quarter" idx="11"/>
          </p:nvPr>
        </p:nvSpPr>
        <p:spPr/>
        <p:txBody>
          <a:bodyPr/>
          <a:lstStyle/>
          <a:p>
            <a:r>
              <a:rPr lang="en-US" smtClean="0"/>
              <a:t>www.frazierdeeter.com </a:t>
            </a:r>
            <a:endParaRPr lang="en-US" dirty="0" smtClean="0"/>
          </a:p>
        </p:txBody>
      </p:sp>
      <p:sp>
        <p:nvSpPr>
          <p:cNvPr id="6" name="Slide Number Placeholder 5"/>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7170160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Atlanta 404.253.7500    I   Nashville 615.259.7600 </a:t>
            </a:r>
            <a:endParaRPr lang="en-US" dirty="0" smtClean="0"/>
          </a:p>
        </p:txBody>
      </p:sp>
      <p:sp>
        <p:nvSpPr>
          <p:cNvPr id="5" name="Footer Placeholder 4"/>
          <p:cNvSpPr>
            <a:spLocks noGrp="1"/>
          </p:cNvSpPr>
          <p:nvPr>
            <p:ph type="ftr" sz="quarter" idx="11"/>
          </p:nvPr>
        </p:nvSpPr>
        <p:spPr/>
        <p:txBody>
          <a:bodyPr/>
          <a:lstStyle/>
          <a:p>
            <a:r>
              <a:rPr lang="en-US" dirty="0" smtClean="0"/>
              <a:t>www.frazierdeeter.com</a:t>
            </a:r>
          </a:p>
          <a:p>
            <a:endParaRPr lang="en-US" dirty="0"/>
          </a:p>
        </p:txBody>
      </p:sp>
      <p:sp>
        <p:nvSpPr>
          <p:cNvPr id="6" name="Slide Number Placeholder 5"/>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37256675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6" name="Footer Placeholder 5"/>
          <p:cNvSpPr>
            <a:spLocks noGrp="1"/>
          </p:cNvSpPr>
          <p:nvPr>
            <p:ph type="ftr" sz="quarter" idx="11"/>
          </p:nvPr>
        </p:nvSpPr>
        <p:spPr/>
        <p:txBody>
          <a:bodyPr/>
          <a:lstStyle/>
          <a:p>
            <a:r>
              <a:rPr lang="en-US" dirty="0" smtClean="0"/>
              <a:t>www.frazierdeeter.com</a:t>
            </a:r>
          </a:p>
          <a:p>
            <a:endParaRPr lang="en-US" dirty="0"/>
          </a:p>
        </p:txBody>
      </p:sp>
      <p:sp>
        <p:nvSpPr>
          <p:cNvPr id="7" name="Slide Number Placeholder 6"/>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21390303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05000"/>
            <a:ext cx="4040188" cy="868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868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8" name="Footer Placeholder 7"/>
          <p:cNvSpPr>
            <a:spLocks noGrp="1"/>
          </p:cNvSpPr>
          <p:nvPr>
            <p:ph type="ftr" sz="quarter" idx="11"/>
          </p:nvPr>
        </p:nvSpPr>
        <p:spPr/>
        <p:txBody>
          <a:bodyPr/>
          <a:lstStyle/>
          <a:p>
            <a:r>
              <a:rPr lang="en-US" dirty="0" smtClean="0"/>
              <a:t>www.frazierdeeter.com</a:t>
            </a:r>
          </a:p>
          <a:p>
            <a:endParaRPr lang="en-US" dirty="0"/>
          </a:p>
        </p:txBody>
      </p:sp>
      <p:sp>
        <p:nvSpPr>
          <p:cNvPr id="9" name="Slide Number Placeholder 8"/>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2586038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Atlanta 404.253.7500    I   Nashville 615.259.7600 </a:t>
            </a:r>
            <a:endParaRPr lang="en-US" dirty="0" smtClean="0"/>
          </a:p>
        </p:txBody>
      </p:sp>
      <p:sp>
        <p:nvSpPr>
          <p:cNvPr id="4" name="Footer Placeholder 3"/>
          <p:cNvSpPr>
            <a:spLocks noGrp="1"/>
          </p:cNvSpPr>
          <p:nvPr>
            <p:ph type="ftr" sz="quarter" idx="11"/>
          </p:nvPr>
        </p:nvSpPr>
        <p:spPr/>
        <p:txBody>
          <a:bodyPr/>
          <a:lstStyle/>
          <a:p>
            <a:r>
              <a:rPr lang="en-US" dirty="0" smtClean="0"/>
              <a:t>www.frazierdeeter.com</a:t>
            </a:r>
          </a:p>
          <a:p>
            <a:endParaRPr lang="en-US" dirty="0"/>
          </a:p>
        </p:txBody>
      </p:sp>
      <p:sp>
        <p:nvSpPr>
          <p:cNvPr id="5" name="Slide Number Placeholder 4"/>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30369357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3" name="Footer Placeholder 2"/>
          <p:cNvSpPr>
            <a:spLocks noGrp="1"/>
          </p:cNvSpPr>
          <p:nvPr>
            <p:ph type="ftr" sz="quarter" idx="11"/>
          </p:nvPr>
        </p:nvSpPr>
        <p:spPr/>
        <p:txBody>
          <a:bodyPr/>
          <a:lstStyle/>
          <a:p>
            <a:r>
              <a:rPr lang="en-US" dirty="0" smtClean="0"/>
              <a:t>www.frazierdeeter.com</a:t>
            </a:r>
          </a:p>
          <a:p>
            <a:endParaRPr lang="en-US" dirty="0"/>
          </a:p>
        </p:txBody>
      </p:sp>
      <p:sp>
        <p:nvSpPr>
          <p:cNvPr id="4" name="Slide Number Placeholder 3"/>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33384117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smtClean="0"/>
              <a:t>Atlanta 404.253.7500    I   Nashville 615.259.7600 </a:t>
            </a:r>
            <a:endParaRPr lang="en-US" dirty="0"/>
          </a:p>
        </p:txBody>
      </p:sp>
      <p:sp>
        <p:nvSpPr>
          <p:cNvPr id="6" name="Footer Placeholder 5"/>
          <p:cNvSpPr>
            <a:spLocks noGrp="1"/>
          </p:cNvSpPr>
          <p:nvPr>
            <p:ph type="ftr" sz="quarter" idx="11"/>
          </p:nvPr>
        </p:nvSpPr>
        <p:spPr/>
        <p:txBody>
          <a:bodyPr/>
          <a:lstStyle/>
          <a:p>
            <a:r>
              <a:rPr lang="en-US" dirty="0" smtClean="0"/>
              <a:t>www.frazierdeeter.com</a:t>
            </a:r>
          </a:p>
          <a:p>
            <a:endParaRPr lang="en-US" dirty="0"/>
          </a:p>
        </p:txBody>
      </p:sp>
      <p:sp>
        <p:nvSpPr>
          <p:cNvPr id="7" name="Slide Number Placeholder 6"/>
          <p:cNvSpPr>
            <a:spLocks noGrp="1"/>
          </p:cNvSpPr>
          <p:nvPr>
            <p:ph type="sldNum" sz="quarter" idx="12"/>
          </p:nvPr>
        </p:nvSpPr>
        <p:spPr/>
        <p:txBody>
          <a:bodyPr/>
          <a:lstStyle/>
          <a:p>
            <a:fld id="{73F34BD9-98F6-4F3C-8C10-B48A54C26F84}" type="slidenum">
              <a:rPr lang="en-US" smtClean="0"/>
              <a:pPr/>
              <a:t>‹#›</a:t>
            </a:fld>
            <a:endParaRPr lang="en-US"/>
          </a:p>
        </p:txBody>
      </p:sp>
    </p:spTree>
    <p:extLst>
      <p:ext uri="{BB962C8B-B14F-4D97-AF65-F5344CB8AC3E}">
        <p14:creationId xmlns:p14="http://schemas.microsoft.com/office/powerpoint/2010/main" xmlns="" val="31724318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5788241" y="5775006"/>
            <a:ext cx="3270534" cy="10829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91440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297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17" cstate="print">
            <a:extLst>
              <a:ext uri="{28A0092B-C50C-407E-A947-70E740481C1C}">
                <a14:useLocalDpi xmlns:a14="http://schemas.microsoft.com/office/drawing/2010/main" xmlns="" val="0"/>
              </a:ext>
            </a:extLst>
          </a:blip>
          <a:stretch>
            <a:fillRect/>
          </a:stretch>
        </p:blipFill>
        <p:spPr>
          <a:xfrm>
            <a:off x="30332" y="34771"/>
            <a:ext cx="1831926" cy="803429"/>
          </a:xfrm>
          <a:prstGeom prst="rect">
            <a:avLst/>
          </a:prstGeom>
        </p:spPr>
      </p:pic>
      <p:sp>
        <p:nvSpPr>
          <p:cNvPr id="4" name="Date Placeholder 3"/>
          <p:cNvSpPr>
            <a:spLocks noGrp="1"/>
          </p:cNvSpPr>
          <p:nvPr>
            <p:ph type="dt" sz="half" idx="2"/>
          </p:nvPr>
        </p:nvSpPr>
        <p:spPr>
          <a:xfrm>
            <a:off x="457200" y="6356350"/>
            <a:ext cx="2667000" cy="365125"/>
          </a:xfrm>
          <a:prstGeom prst="rect">
            <a:avLst/>
          </a:prstGeom>
        </p:spPr>
        <p:txBody>
          <a:bodyPr vert="horz" lIns="91440" tIns="45720" rIns="91440" bIns="45720" rtlCol="0" anchor="ctr"/>
          <a:lstStyle>
            <a:lvl1pPr algn="ctr">
              <a:defRPr sz="800">
                <a:solidFill>
                  <a:schemeClr val="tx1">
                    <a:lumMod val="65000"/>
                    <a:lumOff val="35000"/>
                  </a:schemeClr>
                </a:solidFill>
                <a:latin typeface="+mj-lt"/>
              </a:defRPr>
            </a:lvl1pPr>
          </a:lstStyle>
          <a:p>
            <a:r>
              <a:rPr lang="en-US" dirty="0" smtClean="0"/>
              <a:t>Atlanta 404.253.7500    I   Nashville 615.259.7600 </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b="1">
                <a:solidFill>
                  <a:schemeClr val="tx1">
                    <a:tint val="75000"/>
                  </a:schemeClr>
                </a:solidFill>
                <a:latin typeface="Arial" pitchFamily="34" charset="0"/>
                <a:cs typeface="Arial" pitchFamily="34" charset="0"/>
              </a:defRPr>
            </a:lvl1pPr>
          </a:lstStyle>
          <a:p>
            <a:r>
              <a:rPr lang="en-US" sz="900" dirty="0" smtClean="0"/>
              <a:t>www.frazierdeeter.com</a:t>
            </a:r>
            <a:r>
              <a:rPr lang="en-US" dirty="0" smtClean="0"/>
              <a:t>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3F34BD9-98F6-4F3C-8C10-B48A54C26F84}" type="slidenum">
              <a:rPr lang="en-US" smtClean="0"/>
              <a:pPr/>
              <a:t>‹#›</a:t>
            </a:fld>
            <a:endParaRPr lang="en-US" dirty="0"/>
          </a:p>
        </p:txBody>
      </p:sp>
    </p:spTree>
    <p:extLst>
      <p:ext uri="{BB962C8B-B14F-4D97-AF65-F5344CB8AC3E}">
        <p14:creationId xmlns:p14="http://schemas.microsoft.com/office/powerpoint/2010/main" xmlns="" val="172719553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Courier New" pitchFamily="49" charset="0"/>
        <a:buChar char="o"/>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667000"/>
            <a:ext cx="9144000" cy="1752600"/>
          </a:xfrm>
          <a:solidFill>
            <a:schemeClr val="tx2"/>
          </a:solidFill>
        </p:spPr>
        <p:txBody>
          <a:bodyPr>
            <a:normAutofit/>
          </a:bodyPr>
          <a:lstStyle/>
          <a:p>
            <a:pPr algn="ctr"/>
            <a:r>
              <a:rPr lang="en-US" dirty="0" smtClean="0"/>
              <a:t>GA Film Tax Credits, </a:t>
            </a:r>
            <a:r>
              <a:rPr lang="en-US" dirty="0"/>
              <a:t>Opportunity Funds, &amp; </a:t>
            </a:r>
            <a:r>
              <a:rPr lang="en-US" dirty="0" smtClean="0"/>
              <a:t>GA Cannabis Industry</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 y="36945"/>
            <a:ext cx="3276600" cy="1437020"/>
          </a:xfrm>
          <a:prstGeom prst="rect">
            <a:avLst/>
          </a:prstGeom>
        </p:spPr>
      </p:pic>
      <p:sp>
        <p:nvSpPr>
          <p:cNvPr id="4" name="Rectangle 3"/>
          <p:cNvSpPr/>
          <p:nvPr/>
        </p:nvSpPr>
        <p:spPr>
          <a:xfrm>
            <a:off x="0" y="4419600"/>
            <a:ext cx="9144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64882" y="4856181"/>
            <a:ext cx="7924800" cy="1477328"/>
          </a:xfrm>
          <a:prstGeom prst="rect">
            <a:avLst/>
          </a:prstGeom>
          <a:noFill/>
        </p:spPr>
        <p:txBody>
          <a:bodyPr wrap="square" rtlCol="0">
            <a:spAutoFit/>
          </a:bodyPr>
          <a:lstStyle/>
          <a:p>
            <a:pPr algn="ctr"/>
            <a:r>
              <a:rPr lang="en-US" b="1" dirty="0" smtClean="0">
                <a:solidFill>
                  <a:srgbClr val="205392"/>
                </a:solidFill>
              </a:rPr>
              <a:t>Presenters:</a:t>
            </a:r>
          </a:p>
          <a:p>
            <a:pPr algn="ctr"/>
            <a:endParaRPr lang="en-US" b="1" dirty="0" smtClean="0">
              <a:solidFill>
                <a:srgbClr val="205392"/>
              </a:solidFill>
            </a:endParaRPr>
          </a:p>
          <a:p>
            <a:pPr algn="ctr"/>
            <a:r>
              <a:rPr lang="en-US" b="1" dirty="0" smtClean="0">
                <a:solidFill>
                  <a:srgbClr val="205392"/>
                </a:solidFill>
              </a:rPr>
              <a:t>Andrew Moore, CPA</a:t>
            </a:r>
          </a:p>
          <a:p>
            <a:pPr algn="ctr"/>
            <a:r>
              <a:rPr lang="en-US" b="1" dirty="0">
                <a:solidFill>
                  <a:srgbClr val="205392"/>
                </a:solidFill>
              </a:rPr>
              <a:t>Jennifer Gruner, </a:t>
            </a:r>
            <a:r>
              <a:rPr lang="en-US" b="1" dirty="0" smtClean="0">
                <a:solidFill>
                  <a:srgbClr val="205392"/>
                </a:solidFill>
              </a:rPr>
              <a:t>CPA</a:t>
            </a:r>
          </a:p>
          <a:p>
            <a:pPr algn="ctr"/>
            <a:r>
              <a:rPr lang="en-US" b="1" dirty="0">
                <a:solidFill>
                  <a:srgbClr val="205392"/>
                </a:solidFill>
              </a:rPr>
              <a:t>Matthew Foster, </a:t>
            </a:r>
            <a:r>
              <a:rPr lang="en-US" b="1" dirty="0" smtClean="0">
                <a:solidFill>
                  <a:srgbClr val="205392"/>
                </a:solidFill>
              </a:rPr>
              <a:t>CPA</a:t>
            </a:r>
            <a:endParaRPr lang="en-US" b="1" dirty="0">
              <a:solidFill>
                <a:srgbClr val="205392"/>
              </a:solidFill>
            </a:endParaRPr>
          </a:p>
        </p:txBody>
      </p:sp>
    </p:spTree>
    <p:extLst>
      <p:ext uri="{BB962C8B-B14F-4D97-AF65-F5344CB8AC3E}">
        <p14:creationId xmlns:p14="http://schemas.microsoft.com/office/powerpoint/2010/main" xmlns="" val="29033128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2"/>
                </a:solidFill>
                <a:latin typeface="Calibri" panose="020F0502020204030204" pitchFamily="34" charset="0"/>
                <a:ea typeface="+mn-ea"/>
                <a:cs typeface="+mn-cs"/>
              </a:rPr>
              <a:t>Beneficiaries</a:t>
            </a:r>
            <a:endParaRPr lang="en-US" sz="3200" b="1" dirty="0">
              <a:solidFill>
                <a:schemeClr val="tx2"/>
              </a:solidFill>
              <a:latin typeface="Calibri" panose="020F0502020204030204" pitchFamily="34" charset="0"/>
              <a:ea typeface="+mn-ea"/>
              <a:cs typeface="+mn-cs"/>
            </a:endParaRPr>
          </a:p>
        </p:txBody>
      </p:sp>
      <p:sp>
        <p:nvSpPr>
          <p:cNvPr id="3" name="Content Placeholder 2"/>
          <p:cNvSpPr>
            <a:spLocks noGrp="1"/>
          </p:cNvSpPr>
          <p:nvPr>
            <p:ph idx="1"/>
          </p:nvPr>
        </p:nvSpPr>
        <p:spPr>
          <a:xfrm>
            <a:off x="457200" y="1752600"/>
            <a:ext cx="8458200" cy="4419599"/>
          </a:xfrm>
        </p:spPr>
        <p:txBody>
          <a:bodyPr>
            <a:normAutofit/>
          </a:bodyPr>
          <a:lstStyle/>
          <a:p>
            <a:pPr lvl="0" fontAlgn="base"/>
            <a:r>
              <a:rPr lang="en-US" sz="2400" dirty="0">
                <a:latin typeface="Calibri" panose="020F0502020204030204" pitchFamily="34" charset="0"/>
              </a:rPr>
              <a:t>Potential beneficiaries include:</a:t>
            </a:r>
          </a:p>
          <a:p>
            <a:pPr lvl="1" fontAlgn="base"/>
            <a:r>
              <a:rPr lang="en-US" sz="1800" dirty="0">
                <a:latin typeface="Calibri" panose="020F0502020204030204" pitchFamily="34" charset="0"/>
              </a:rPr>
              <a:t>Individuals, trusts, or </a:t>
            </a:r>
            <a:r>
              <a:rPr lang="en-US" sz="1800" dirty="0" smtClean="0">
                <a:latin typeface="Calibri" panose="020F0502020204030204" pitchFamily="34" charset="0"/>
              </a:rPr>
              <a:t>corporations with capital gains</a:t>
            </a:r>
            <a:endParaRPr lang="en-US" sz="1800" dirty="0">
              <a:latin typeface="Calibri" panose="020F0502020204030204" pitchFamily="34" charset="0"/>
            </a:endParaRPr>
          </a:p>
          <a:p>
            <a:pPr lvl="1" fontAlgn="base"/>
            <a:r>
              <a:rPr lang="en-US" sz="1800" dirty="0">
                <a:latin typeface="Calibri" panose="020F0502020204030204" pitchFamily="34" charset="0"/>
              </a:rPr>
              <a:t>Real estate developers and start-up companies </a:t>
            </a:r>
            <a:r>
              <a:rPr lang="en-US" sz="1800" dirty="0" smtClean="0">
                <a:latin typeface="Calibri" panose="020F0502020204030204" pitchFamily="34" charset="0"/>
              </a:rPr>
              <a:t>and</a:t>
            </a:r>
            <a:endParaRPr lang="en-US" sz="1800" dirty="0">
              <a:latin typeface="Calibri" panose="020F0502020204030204" pitchFamily="34" charset="0"/>
            </a:endParaRPr>
          </a:p>
          <a:p>
            <a:pPr lvl="1" fontAlgn="base"/>
            <a:r>
              <a:rPr lang="en-US" sz="1800" dirty="0">
                <a:latin typeface="Calibri" panose="020F0502020204030204" pitchFamily="34" charset="0"/>
              </a:rPr>
              <a:t>Real estate sponsors, syndicators and/or private equity </a:t>
            </a:r>
            <a:r>
              <a:rPr lang="en-US" sz="1800" dirty="0" smtClean="0">
                <a:latin typeface="Calibri" panose="020F0502020204030204" pitchFamily="34" charset="0"/>
              </a:rPr>
              <a:t>funds</a:t>
            </a:r>
            <a:endParaRPr lang="en-US" sz="1800" dirty="0">
              <a:latin typeface="Calibri" panose="020F0502020204030204" pitchFamily="34" charset="0"/>
            </a:endParaRPr>
          </a:p>
          <a:p>
            <a:pPr lvl="1" fontAlgn="base"/>
            <a:r>
              <a:rPr lang="en-US" sz="1800" dirty="0" smtClean="0">
                <a:latin typeface="Calibri" panose="020F0502020204030204" pitchFamily="34" charset="0"/>
              </a:rPr>
              <a:t>Entrepreneurs </a:t>
            </a:r>
            <a:r>
              <a:rPr lang="en-US" sz="1800" dirty="0">
                <a:latin typeface="Calibri" panose="020F0502020204030204" pitchFamily="34" charset="0"/>
              </a:rPr>
              <a:t>starting new businesses, </a:t>
            </a:r>
            <a:endParaRPr lang="en-US" sz="2400" dirty="0">
              <a:latin typeface="Calibri" panose="020F0502020204030204" pitchFamily="34" charset="0"/>
            </a:endParaRPr>
          </a:p>
          <a:p>
            <a:pPr lvl="0" fontAlgn="base"/>
            <a:r>
              <a:rPr lang="en-US" sz="2400" dirty="0" smtClean="0">
                <a:latin typeface="Calibri" panose="020F0502020204030204" pitchFamily="34" charset="0"/>
              </a:rPr>
              <a:t>Taxpayers can reinvest gains into their own fund or a managed fund.</a:t>
            </a:r>
            <a:endParaRPr lang="en-US" sz="2400" dirty="0">
              <a:latin typeface="Calibri" panose="020F0502020204030204" pitchFamily="34" charset="0"/>
            </a:endParaRPr>
          </a:p>
          <a:p>
            <a:pPr lvl="1" fontAlgn="base"/>
            <a:r>
              <a:rPr lang="en-US" sz="1800" dirty="0" smtClean="0">
                <a:latin typeface="Calibri" panose="020F0502020204030204" pitchFamily="34" charset="0"/>
              </a:rPr>
              <a:t>If invested in real estate the fund must double the basis within 30 months of acquisition</a:t>
            </a:r>
            <a:r>
              <a:rPr lang="en-US" sz="1800" dirty="0">
                <a:latin typeface="Calibri" panose="020F0502020204030204" pitchFamily="34" charset="0"/>
              </a:rPr>
              <a:t> </a:t>
            </a:r>
            <a:r>
              <a:rPr lang="en-US" sz="1800" dirty="0" smtClean="0">
                <a:latin typeface="Calibri" panose="020F0502020204030204" pitchFamily="34" charset="0"/>
              </a:rPr>
              <a:t>(excluding the cost of land).</a:t>
            </a:r>
          </a:p>
          <a:p>
            <a:pPr lvl="1" fontAlgn="base"/>
            <a:r>
              <a:rPr lang="en-US" sz="1800" dirty="0" smtClean="0">
                <a:latin typeface="Calibri" panose="020F0502020204030204" pitchFamily="34" charset="0"/>
              </a:rPr>
              <a:t>Creating your own fund from a tax perspective involves filing a simple self certification with the IRS and meeting period testing hurdles for investments in Opportunity Zone assets thereafter.  </a:t>
            </a:r>
            <a:endParaRPr lang="en-US" sz="1800" dirty="0">
              <a:latin typeface="Calibri" panose="020F0502020204030204" pitchFamily="34" charset="0"/>
            </a:endParaRPr>
          </a:p>
          <a:p>
            <a:pPr lvl="1" fontAlgn="base"/>
            <a:endParaRPr lang="en-US" sz="24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dirty="0" smtClean="0"/>
              <a:t>www.frazierdeeter.com </a:t>
            </a:r>
          </a:p>
        </p:txBody>
      </p:sp>
      <p:sp>
        <p:nvSpPr>
          <p:cNvPr id="6" name="Slide Number Placeholder 5"/>
          <p:cNvSpPr>
            <a:spLocks noGrp="1"/>
          </p:cNvSpPr>
          <p:nvPr>
            <p:ph type="sldNum" sz="quarter" idx="12"/>
          </p:nvPr>
        </p:nvSpPr>
        <p:spPr/>
        <p:txBody>
          <a:bodyPr/>
          <a:lstStyle/>
          <a:p>
            <a:fld id="{73F34BD9-98F6-4F3C-8C10-B48A54C26F84}" type="slidenum">
              <a:rPr lang="en-US" smtClean="0"/>
              <a:pPr/>
              <a:t>10</a:t>
            </a:fld>
            <a:endParaRPr lang="en-US" dirty="0"/>
          </a:p>
        </p:txBody>
      </p:sp>
    </p:spTree>
    <p:extLst>
      <p:ext uri="{BB962C8B-B14F-4D97-AF65-F5344CB8AC3E}">
        <p14:creationId xmlns:p14="http://schemas.microsoft.com/office/powerpoint/2010/main" xmlns="" val="10671782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2"/>
                </a:solidFill>
                <a:latin typeface="Calibri" panose="020F0502020204030204" pitchFamily="34" charset="0"/>
                <a:ea typeface="+mn-ea"/>
                <a:cs typeface="+mn-cs"/>
              </a:rPr>
              <a:t>How </a:t>
            </a:r>
            <a:r>
              <a:rPr lang="en-US" sz="3200" b="1" dirty="0">
                <a:solidFill>
                  <a:schemeClr val="tx2"/>
                </a:solidFill>
                <a:latin typeface="Calibri" panose="020F0502020204030204" pitchFamily="34" charset="0"/>
                <a:ea typeface="+mn-ea"/>
                <a:cs typeface="+mn-cs"/>
              </a:rPr>
              <a:t>Do the Tax Benefits Work?</a:t>
            </a:r>
          </a:p>
        </p:txBody>
      </p:sp>
      <p:sp>
        <p:nvSpPr>
          <p:cNvPr id="3" name="Content Placeholder 2"/>
          <p:cNvSpPr>
            <a:spLocks noGrp="1"/>
          </p:cNvSpPr>
          <p:nvPr>
            <p:ph idx="1"/>
          </p:nvPr>
        </p:nvSpPr>
        <p:spPr>
          <a:xfrm>
            <a:off x="304800" y="1752601"/>
            <a:ext cx="8686800" cy="3809999"/>
          </a:xfrm>
        </p:spPr>
        <p:txBody>
          <a:bodyPr>
            <a:normAutofit/>
          </a:bodyPr>
          <a:lstStyle/>
          <a:p>
            <a:pPr fontAlgn="base"/>
            <a:r>
              <a:rPr lang="en-US" sz="1900" dirty="0">
                <a:latin typeface="Calibri" panose="020F0502020204030204" pitchFamily="34" charset="0"/>
              </a:rPr>
              <a:t>The following examples illustrate the tax benefits of investing in an OZ Fund:</a:t>
            </a:r>
          </a:p>
          <a:p>
            <a:pPr fontAlgn="base"/>
            <a:r>
              <a:rPr lang="en-US" sz="1900" dirty="0">
                <a:latin typeface="Calibri" panose="020F0502020204030204" pitchFamily="34" charset="0"/>
              </a:rPr>
              <a:t>Example 1: Investment in Fund is Held for 10 Years and Sold in 2028</a:t>
            </a:r>
          </a:p>
          <a:p>
            <a:pPr lvl="1" fontAlgn="base"/>
            <a:endParaRPr lang="en-US" sz="2200" dirty="0"/>
          </a:p>
          <a:p>
            <a:pPr marL="457200" lvl="1" indent="0" fontAlgn="base">
              <a:buNone/>
            </a:pPr>
            <a:endParaRPr lang="en-US" sz="2000" dirty="0" smtClean="0"/>
          </a:p>
          <a:p>
            <a:pPr marL="457200" lvl="1" indent="0" fontAlgn="base">
              <a:buNone/>
            </a:pPr>
            <a:endParaRPr lang="en-US" sz="2200" dirty="0" smtClean="0"/>
          </a:p>
          <a:p>
            <a:pPr lvl="0" fontAlgn="base"/>
            <a:endParaRPr lang="en-US" dirty="0"/>
          </a:p>
        </p:txBody>
      </p:sp>
      <p:sp>
        <p:nvSpPr>
          <p:cNvPr id="5" name="Footer Placeholder 4"/>
          <p:cNvSpPr>
            <a:spLocks noGrp="1"/>
          </p:cNvSpPr>
          <p:nvPr>
            <p:ph type="ftr" sz="quarter" idx="11"/>
          </p:nvPr>
        </p:nvSpPr>
        <p:spPr/>
        <p:txBody>
          <a:bodyPr/>
          <a:lstStyle/>
          <a:p>
            <a:r>
              <a:rPr lang="en-US" dirty="0" smtClean="0"/>
              <a:t>www.frazierdeeter.com </a:t>
            </a:r>
          </a:p>
        </p:txBody>
      </p:sp>
      <p:sp>
        <p:nvSpPr>
          <p:cNvPr id="6" name="Slide Number Placeholder 5"/>
          <p:cNvSpPr>
            <a:spLocks noGrp="1"/>
          </p:cNvSpPr>
          <p:nvPr>
            <p:ph type="sldNum" sz="quarter" idx="12"/>
          </p:nvPr>
        </p:nvSpPr>
        <p:spPr/>
        <p:txBody>
          <a:bodyPr/>
          <a:lstStyle/>
          <a:p>
            <a:fld id="{73F34BD9-98F6-4F3C-8C10-B48A54C26F84}" type="slidenum">
              <a:rPr lang="en-US" smtClean="0"/>
              <a:pPr/>
              <a:t>11</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69290108"/>
              </p:ext>
            </p:extLst>
          </p:nvPr>
        </p:nvGraphicFramePr>
        <p:xfrm>
          <a:off x="914400" y="2743200"/>
          <a:ext cx="7315200" cy="2737660"/>
        </p:xfrm>
        <a:graphic>
          <a:graphicData uri="http://schemas.openxmlformats.org/drawingml/2006/table">
            <a:tbl>
              <a:tblPr>
                <a:tableStyleId>{5C22544A-7EE6-4342-B048-85BDC9FD1C3A}</a:tableStyleId>
              </a:tblPr>
              <a:tblGrid>
                <a:gridCol w="2743200"/>
                <a:gridCol w="533400"/>
                <a:gridCol w="671165"/>
                <a:gridCol w="1405864"/>
                <a:gridCol w="701214"/>
                <a:gridCol w="803157"/>
                <a:gridCol w="457200"/>
              </a:tblGrid>
              <a:tr h="249382">
                <a:tc gridSpan="2">
                  <a:txBody>
                    <a:bodyPr/>
                    <a:lstStyle/>
                    <a:p>
                      <a:pPr marL="18415" marR="0" algn="ctr" fontAlgn="base">
                        <a:lnSpc>
                          <a:spcPts val="755"/>
                        </a:lnSpc>
                        <a:spcBef>
                          <a:spcPts val="155"/>
                        </a:spcBef>
                        <a:spcAft>
                          <a:spcPts val="0"/>
                        </a:spcAft>
                      </a:pPr>
                      <a:r>
                        <a:rPr lang="en-US" sz="900" b="1" dirty="0">
                          <a:effectLst/>
                        </a:rPr>
                        <a:t>Opportunity Zone Investment Held for at Least 10 Years</a:t>
                      </a:r>
                      <a:endParaRPr lang="en-US" sz="1400" b="1" dirty="0">
                        <a:effectLst/>
                        <a:latin typeface="Times New Roman"/>
                        <a:ea typeface="PMingLiU"/>
                      </a:endParaRPr>
                    </a:p>
                  </a:txBody>
                  <a:tcPr marL="0" marR="0" marT="0" marB="0" anchor="ctr"/>
                </a:tc>
                <a:tc hMerge="1">
                  <a:txBody>
                    <a:bodyPr/>
                    <a:lstStyle/>
                    <a:p>
                      <a:endParaRPr lang="en-US"/>
                    </a:p>
                  </a:txBody>
                  <a:tcP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gridSpan="2">
                  <a:txBody>
                    <a:bodyPr/>
                    <a:lstStyle/>
                    <a:p>
                      <a:pPr marL="357505" marR="0" fontAlgn="base">
                        <a:lnSpc>
                          <a:spcPts val="755"/>
                        </a:lnSpc>
                        <a:spcBef>
                          <a:spcPts val="155"/>
                        </a:spcBef>
                        <a:spcAft>
                          <a:spcPts val="0"/>
                        </a:spcAft>
                      </a:pPr>
                      <a:r>
                        <a:rPr lang="en-US" sz="900" b="1" dirty="0">
                          <a:effectLst/>
                        </a:rPr>
                        <a:t>Ordinary Investment</a:t>
                      </a:r>
                      <a:endParaRPr lang="en-US" sz="1400" b="1" dirty="0">
                        <a:effectLst/>
                        <a:latin typeface="Times New Roman"/>
                        <a:ea typeface="PMingLiU"/>
                      </a:endParaRPr>
                    </a:p>
                  </a:txBody>
                  <a:tcPr marL="0" marR="0" marT="0" marB="0" anchor="ctr"/>
                </a:tc>
                <a:tc hMerge="1">
                  <a:txBody>
                    <a:bodyPr/>
                    <a:lstStyle/>
                    <a:p>
                      <a:endParaRPr lang="en-US"/>
                    </a:p>
                  </a:txBody>
                  <a:tcPr/>
                </a:tc>
                <a:tc>
                  <a:txBody>
                    <a:bodyPr/>
                    <a:lstStyle/>
                    <a:p>
                      <a:pPr marL="0" marR="8890" algn="ctr" fontAlgn="base">
                        <a:lnSpc>
                          <a:spcPts val="755"/>
                        </a:lnSpc>
                        <a:spcBef>
                          <a:spcPts val="155"/>
                        </a:spcBef>
                        <a:spcAft>
                          <a:spcPts val="0"/>
                        </a:spcAft>
                      </a:pPr>
                      <a:r>
                        <a:rPr lang="en-US" sz="900" b="1" dirty="0">
                          <a:effectLst/>
                        </a:rPr>
                        <a:t>Difference</a:t>
                      </a:r>
                      <a:endParaRPr lang="en-US" sz="1400" b="1"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18415" marR="0" fontAlgn="base">
                        <a:lnSpc>
                          <a:spcPts val="780"/>
                        </a:lnSpc>
                        <a:spcBef>
                          <a:spcPts val="205"/>
                        </a:spcBef>
                        <a:spcAft>
                          <a:spcPts val="0"/>
                        </a:spcAft>
                      </a:pPr>
                      <a:r>
                        <a:rPr lang="en-US" sz="900" dirty="0">
                          <a:effectLst/>
                        </a:rPr>
                        <a:t>Deferred Gain (taxed in 2026)</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205"/>
                        </a:spcBef>
                        <a:spcAft>
                          <a:spcPts val="0"/>
                        </a:spcAft>
                        <a:tabLst>
                          <a:tab pos="365760" algn="dec"/>
                        </a:tabLst>
                      </a:pPr>
                      <a:r>
                        <a:rPr lang="en-US" sz="900" dirty="0">
                          <a:effectLst/>
                        </a:rPr>
                        <a:t>$100.00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780"/>
                        </a:lnSpc>
                        <a:spcBef>
                          <a:spcPts val="205"/>
                        </a:spcBef>
                        <a:spcAft>
                          <a:spcPts val="0"/>
                        </a:spcAft>
                      </a:pPr>
                      <a:r>
                        <a:rPr lang="en-US" sz="900" dirty="0">
                          <a:effectLst/>
                        </a:rPr>
                        <a:t>Gain (taxed in 2018)</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205"/>
                        </a:spcBef>
                        <a:spcAft>
                          <a:spcPts val="0"/>
                        </a:spcAft>
                        <a:tabLst>
                          <a:tab pos="411480" algn="dec"/>
                        </a:tabLst>
                      </a:pPr>
                      <a:r>
                        <a:rPr lang="en-US" sz="900" dirty="0">
                          <a:effectLst/>
                        </a:rPr>
                        <a:t>$100.00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18415" marR="0" fontAlgn="base">
                        <a:lnSpc>
                          <a:spcPts val="780"/>
                        </a:lnSpc>
                        <a:spcBef>
                          <a:spcPts val="0"/>
                        </a:spcBef>
                        <a:spcAft>
                          <a:spcPts val="20"/>
                        </a:spcAft>
                      </a:pPr>
                      <a:r>
                        <a:rPr lang="en-US" sz="900" dirty="0">
                          <a:effectLst/>
                        </a:rPr>
                        <a:t>Basis Step-Up</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0"/>
                        </a:spcBef>
                        <a:spcAft>
                          <a:spcPts val="20"/>
                        </a:spcAft>
                        <a:tabLst>
                          <a:tab pos="365760" algn="dec"/>
                        </a:tabLst>
                      </a:pPr>
                      <a:r>
                        <a:rPr lang="en-US" sz="900" dirty="0">
                          <a:effectLst/>
                        </a:rPr>
                        <a:t>$15.00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780"/>
                        </a:lnSpc>
                        <a:spcBef>
                          <a:spcPts val="0"/>
                        </a:spcBef>
                        <a:spcAft>
                          <a:spcPts val="20"/>
                        </a:spcAft>
                      </a:pPr>
                      <a:r>
                        <a:rPr lang="en-US" sz="900" dirty="0">
                          <a:effectLst/>
                        </a:rPr>
                        <a:t>Basis Step-Up</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0"/>
                        </a:spcBef>
                        <a:spcAft>
                          <a:spcPts val="20"/>
                        </a:spcAft>
                        <a:tabLst>
                          <a:tab pos="411480" algn="dec"/>
                        </a:tabLst>
                      </a:pPr>
                      <a:r>
                        <a:rPr lang="en-US" sz="900" dirty="0">
                          <a:effectLst/>
                        </a:rPr>
                        <a:t>$0.00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0">
                <a:tc>
                  <a:txBody>
                    <a:bodyPr/>
                    <a:lstStyle/>
                    <a:p>
                      <a:pPr marL="18415" marR="0" fontAlgn="base">
                        <a:lnSpc>
                          <a:spcPts val="725"/>
                        </a:lnSpc>
                        <a:spcBef>
                          <a:spcPts val="160"/>
                        </a:spcBef>
                        <a:spcAft>
                          <a:spcPts val="0"/>
                        </a:spcAft>
                      </a:pPr>
                      <a:r>
                        <a:rPr lang="en-US" sz="900" dirty="0">
                          <a:effectLst/>
                        </a:rPr>
                        <a:t>Taxable Gain</a:t>
                      </a:r>
                      <a:endParaRPr lang="en-US" sz="1400" dirty="0">
                        <a:effectLst/>
                        <a:latin typeface="Times New Roman"/>
                        <a:ea typeface="PMingLiU"/>
                      </a:endParaRPr>
                    </a:p>
                  </a:txBody>
                  <a:tcPr marL="0" marR="0" marT="0" marB="0" anchor="ctr"/>
                </a:tc>
                <a:tc>
                  <a:txBody>
                    <a:bodyPr/>
                    <a:lstStyle/>
                    <a:p>
                      <a:pPr marL="0" marR="0" algn="ctr" fontAlgn="base">
                        <a:lnSpc>
                          <a:spcPts val="725"/>
                        </a:lnSpc>
                        <a:spcBef>
                          <a:spcPts val="160"/>
                        </a:spcBef>
                        <a:spcAft>
                          <a:spcPts val="0"/>
                        </a:spcAft>
                        <a:tabLst>
                          <a:tab pos="365760" algn="dec"/>
                        </a:tabLst>
                      </a:pPr>
                      <a:r>
                        <a:rPr lang="en-US" sz="900" dirty="0">
                          <a:effectLst/>
                        </a:rPr>
                        <a:t>$85.00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725"/>
                        </a:lnSpc>
                        <a:spcBef>
                          <a:spcPts val="160"/>
                        </a:spcBef>
                        <a:spcAft>
                          <a:spcPts val="0"/>
                        </a:spcAft>
                      </a:pPr>
                      <a:r>
                        <a:rPr lang="en-US" sz="900" dirty="0">
                          <a:effectLst/>
                        </a:rPr>
                        <a:t>Taxable Gain</a:t>
                      </a:r>
                      <a:endParaRPr lang="en-US" sz="1400" dirty="0">
                        <a:effectLst/>
                        <a:latin typeface="Times New Roman"/>
                        <a:ea typeface="PMingLiU"/>
                      </a:endParaRPr>
                    </a:p>
                  </a:txBody>
                  <a:tcPr marL="0" marR="0" marT="0" marB="0" anchor="ctr"/>
                </a:tc>
                <a:tc>
                  <a:txBody>
                    <a:bodyPr/>
                    <a:lstStyle/>
                    <a:p>
                      <a:pPr marL="0" marR="0" algn="ctr" fontAlgn="base">
                        <a:lnSpc>
                          <a:spcPts val="725"/>
                        </a:lnSpc>
                        <a:spcBef>
                          <a:spcPts val="160"/>
                        </a:spcBef>
                        <a:spcAft>
                          <a:spcPts val="0"/>
                        </a:spcAft>
                        <a:tabLst>
                          <a:tab pos="411480" algn="dec"/>
                        </a:tabLst>
                      </a:pPr>
                      <a:r>
                        <a:rPr lang="en-US" sz="900" dirty="0">
                          <a:effectLst/>
                        </a:rPr>
                        <a:t>$100.00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18415" marR="0" fontAlgn="base">
                        <a:lnSpc>
                          <a:spcPts val="780"/>
                        </a:lnSpc>
                        <a:spcBef>
                          <a:spcPts val="225"/>
                        </a:spcBef>
                        <a:spcAft>
                          <a:spcPts val="45"/>
                        </a:spcAft>
                      </a:pPr>
                      <a:r>
                        <a:rPr lang="en-US" sz="900" dirty="0">
                          <a:effectLst/>
                        </a:rPr>
                        <a:t>Tax (at 23.8%)</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225"/>
                        </a:spcBef>
                        <a:spcAft>
                          <a:spcPts val="45"/>
                        </a:spcAft>
                        <a:tabLst>
                          <a:tab pos="365760" algn="dec"/>
                        </a:tabLst>
                      </a:pPr>
                      <a:r>
                        <a:rPr lang="en-US" sz="900" dirty="0">
                          <a:effectLst/>
                        </a:rPr>
                        <a:t>$20.23</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780"/>
                        </a:lnSpc>
                        <a:spcBef>
                          <a:spcPts val="225"/>
                        </a:spcBef>
                        <a:spcAft>
                          <a:spcPts val="45"/>
                        </a:spcAft>
                      </a:pPr>
                      <a:r>
                        <a:rPr lang="en-US" sz="900" dirty="0">
                          <a:effectLst/>
                        </a:rPr>
                        <a:t>Tax (at 23.8%)</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225"/>
                        </a:spcBef>
                        <a:spcAft>
                          <a:spcPts val="45"/>
                        </a:spcAft>
                        <a:tabLst>
                          <a:tab pos="411480" algn="dec"/>
                        </a:tabLst>
                      </a:pPr>
                      <a:r>
                        <a:rPr lang="en-US" sz="900" dirty="0">
                          <a:effectLst/>
                        </a:rPr>
                        <a:t>$23.80</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225"/>
                        </a:spcBef>
                        <a:spcAft>
                          <a:spcPts val="45"/>
                        </a:spcAft>
                        <a:tabLst>
                          <a:tab pos="365760" algn="dec"/>
                        </a:tabLst>
                      </a:pPr>
                      <a:r>
                        <a:rPr lang="en-US" sz="900" dirty="0">
                          <a:effectLst/>
                        </a:rPr>
                        <a:t>$3.57</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18415" marR="0" fontAlgn="base">
                        <a:lnSpc>
                          <a:spcPts val="780"/>
                        </a:lnSpc>
                        <a:spcBef>
                          <a:spcPts val="0"/>
                        </a:spcBef>
                        <a:spcAft>
                          <a:spcPts val="20"/>
                        </a:spcAft>
                      </a:pPr>
                      <a:r>
                        <a:rPr lang="en-US" sz="900" dirty="0">
                          <a:effectLst/>
                        </a:rPr>
                        <a:t>Gain on Disposition of Investment in Fund</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0"/>
                        </a:spcBef>
                        <a:spcAft>
                          <a:spcPts val="20"/>
                        </a:spcAft>
                        <a:tabLst>
                          <a:tab pos="365760" algn="dec"/>
                        </a:tabLst>
                      </a:pPr>
                      <a:r>
                        <a:rPr lang="en-US" sz="900" dirty="0">
                          <a:effectLst/>
                        </a:rPr>
                        <a:t>$100.00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780"/>
                        </a:lnSpc>
                        <a:spcBef>
                          <a:spcPts val="0"/>
                        </a:spcBef>
                        <a:spcAft>
                          <a:spcPts val="20"/>
                        </a:spcAft>
                      </a:pPr>
                      <a:r>
                        <a:rPr lang="en-US" sz="900" dirty="0">
                          <a:effectLst/>
                        </a:rPr>
                        <a:t>Gain on Investment</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0"/>
                        </a:spcBef>
                        <a:spcAft>
                          <a:spcPts val="20"/>
                        </a:spcAft>
                        <a:tabLst>
                          <a:tab pos="411480" algn="dec"/>
                        </a:tabLst>
                      </a:pPr>
                      <a:r>
                        <a:rPr lang="en-US" sz="900" dirty="0">
                          <a:effectLst/>
                        </a:rPr>
                        <a:t>$100.00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18415" marR="0" fontAlgn="base">
                        <a:lnSpc>
                          <a:spcPts val="780"/>
                        </a:lnSpc>
                        <a:spcBef>
                          <a:spcPts val="160"/>
                        </a:spcBef>
                        <a:spcAft>
                          <a:spcPts val="20"/>
                        </a:spcAft>
                      </a:pPr>
                      <a:r>
                        <a:rPr lang="en-US" sz="900" dirty="0">
                          <a:effectLst/>
                        </a:rPr>
                        <a:t>Basis Step-Up</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160"/>
                        </a:spcBef>
                        <a:spcAft>
                          <a:spcPts val="20"/>
                        </a:spcAft>
                        <a:tabLst>
                          <a:tab pos="365760" algn="dec"/>
                        </a:tabLst>
                      </a:pPr>
                      <a:r>
                        <a:rPr lang="en-US" sz="900" dirty="0">
                          <a:effectLst/>
                        </a:rPr>
                        <a:t>$100.00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780"/>
                        </a:lnSpc>
                        <a:spcBef>
                          <a:spcPts val="160"/>
                        </a:spcBef>
                        <a:spcAft>
                          <a:spcPts val="20"/>
                        </a:spcAft>
                      </a:pPr>
                      <a:r>
                        <a:rPr lang="en-US" sz="900" dirty="0">
                          <a:effectLst/>
                        </a:rPr>
                        <a:t>Basis Step-Up</a:t>
                      </a:r>
                      <a:endParaRPr lang="en-US" sz="1400" dirty="0">
                        <a:effectLst/>
                        <a:latin typeface="Times New Roman"/>
                        <a:ea typeface="PMingLiU"/>
                      </a:endParaRPr>
                    </a:p>
                  </a:txBody>
                  <a:tcPr marL="0" marR="0" marT="0" marB="0" anchor="ctr"/>
                </a:tc>
                <a:tc>
                  <a:txBody>
                    <a:bodyPr/>
                    <a:lstStyle/>
                    <a:p>
                      <a:pPr marL="0" marR="0" algn="ctr" fontAlgn="base">
                        <a:lnSpc>
                          <a:spcPts val="780"/>
                        </a:lnSpc>
                        <a:spcBef>
                          <a:spcPts val="160"/>
                        </a:spcBef>
                        <a:spcAft>
                          <a:spcPts val="20"/>
                        </a:spcAft>
                        <a:tabLst>
                          <a:tab pos="411480" algn="dec"/>
                        </a:tabLst>
                      </a:pPr>
                      <a:r>
                        <a:rPr lang="en-US" sz="900" dirty="0">
                          <a:effectLst/>
                        </a:rPr>
                        <a:t>$0.00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18415" marR="0" fontAlgn="base">
                        <a:lnSpc>
                          <a:spcPts val="685"/>
                        </a:lnSpc>
                        <a:spcBef>
                          <a:spcPts val="0"/>
                        </a:spcBef>
                        <a:spcAft>
                          <a:spcPts val="0"/>
                        </a:spcAft>
                      </a:pPr>
                      <a:r>
                        <a:rPr lang="en-US" sz="900" dirty="0">
                          <a:effectLst/>
                        </a:rPr>
                        <a:t>Taxable Gain on Disposition of Investment in Fund</a:t>
                      </a:r>
                      <a:endParaRPr lang="en-US" sz="1400" dirty="0">
                        <a:effectLst/>
                        <a:latin typeface="Times New Roman"/>
                        <a:ea typeface="PMingLiU"/>
                      </a:endParaRPr>
                    </a:p>
                  </a:txBody>
                  <a:tcPr marL="0" marR="0" marT="0" marB="0" anchor="ctr"/>
                </a:tc>
                <a:tc>
                  <a:txBody>
                    <a:bodyPr/>
                    <a:lstStyle/>
                    <a:p>
                      <a:pPr marL="0" marR="0" algn="ctr" fontAlgn="base">
                        <a:lnSpc>
                          <a:spcPts val="685"/>
                        </a:lnSpc>
                        <a:spcBef>
                          <a:spcPts val="0"/>
                        </a:spcBef>
                        <a:spcAft>
                          <a:spcPts val="0"/>
                        </a:spcAft>
                        <a:tabLst>
                          <a:tab pos="365760" algn="dec"/>
                        </a:tabLst>
                      </a:pPr>
                      <a:r>
                        <a:rPr lang="en-US" sz="900" dirty="0">
                          <a:effectLst/>
                        </a:rPr>
                        <a:t>$0.00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685"/>
                        </a:lnSpc>
                        <a:spcBef>
                          <a:spcPts val="0"/>
                        </a:spcBef>
                        <a:spcAft>
                          <a:spcPts val="0"/>
                        </a:spcAft>
                      </a:pPr>
                      <a:r>
                        <a:rPr lang="en-US" sz="900" dirty="0">
                          <a:effectLst/>
                        </a:rPr>
                        <a:t>Taxable Gain</a:t>
                      </a:r>
                      <a:endParaRPr lang="en-US" sz="1400" dirty="0">
                        <a:effectLst/>
                        <a:latin typeface="Times New Roman"/>
                        <a:ea typeface="PMingLiU"/>
                      </a:endParaRPr>
                    </a:p>
                  </a:txBody>
                  <a:tcPr marL="0" marR="0" marT="0" marB="0" anchor="ctr"/>
                </a:tc>
                <a:tc>
                  <a:txBody>
                    <a:bodyPr/>
                    <a:lstStyle/>
                    <a:p>
                      <a:pPr marL="0" marR="0" algn="ctr" fontAlgn="base">
                        <a:lnSpc>
                          <a:spcPts val="685"/>
                        </a:lnSpc>
                        <a:spcBef>
                          <a:spcPts val="0"/>
                        </a:spcBef>
                        <a:spcAft>
                          <a:spcPts val="0"/>
                        </a:spcAft>
                        <a:tabLst>
                          <a:tab pos="411480" algn="dec"/>
                        </a:tabLst>
                      </a:pPr>
                      <a:r>
                        <a:rPr lang="en-US" sz="900" dirty="0">
                          <a:effectLst/>
                        </a:rPr>
                        <a:t>$100.00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18415" marR="0" fontAlgn="base">
                        <a:lnSpc>
                          <a:spcPts val="755"/>
                        </a:lnSpc>
                        <a:spcBef>
                          <a:spcPts val="255"/>
                        </a:spcBef>
                        <a:spcAft>
                          <a:spcPts val="0"/>
                        </a:spcAft>
                      </a:pPr>
                      <a:r>
                        <a:rPr lang="en-US" sz="900" dirty="0">
                          <a:effectLst/>
                        </a:rPr>
                        <a:t>Tax (at 23.8%)</a:t>
                      </a:r>
                      <a:endParaRPr lang="en-US" sz="1400" dirty="0">
                        <a:effectLst/>
                        <a:latin typeface="Times New Roman"/>
                        <a:ea typeface="PMingLiU"/>
                      </a:endParaRPr>
                    </a:p>
                  </a:txBody>
                  <a:tcPr marL="0" marR="0" marT="0" marB="0" anchor="ctr"/>
                </a:tc>
                <a:tc>
                  <a:txBody>
                    <a:bodyPr/>
                    <a:lstStyle/>
                    <a:p>
                      <a:pPr marL="0" marR="0" algn="ctr" fontAlgn="base">
                        <a:lnSpc>
                          <a:spcPts val="755"/>
                        </a:lnSpc>
                        <a:spcBef>
                          <a:spcPts val="255"/>
                        </a:spcBef>
                        <a:spcAft>
                          <a:spcPts val="0"/>
                        </a:spcAft>
                        <a:tabLst>
                          <a:tab pos="365760" algn="dec"/>
                        </a:tabLst>
                      </a:pPr>
                      <a:r>
                        <a:rPr lang="en-US" sz="900" dirty="0">
                          <a:effectLst/>
                        </a:rPr>
                        <a:t>$0.00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14605" marR="0" fontAlgn="base">
                        <a:lnSpc>
                          <a:spcPts val="755"/>
                        </a:lnSpc>
                        <a:spcBef>
                          <a:spcPts val="255"/>
                        </a:spcBef>
                        <a:spcAft>
                          <a:spcPts val="0"/>
                        </a:spcAft>
                      </a:pPr>
                      <a:r>
                        <a:rPr lang="en-US" sz="900" dirty="0">
                          <a:effectLst/>
                        </a:rPr>
                        <a:t>Tax (at 23.8%)</a:t>
                      </a:r>
                      <a:endParaRPr lang="en-US" sz="1400" dirty="0">
                        <a:effectLst/>
                        <a:latin typeface="Times New Roman"/>
                        <a:ea typeface="PMingLiU"/>
                      </a:endParaRPr>
                    </a:p>
                  </a:txBody>
                  <a:tcPr marL="0" marR="0" marT="0" marB="0" anchor="ctr"/>
                </a:tc>
                <a:tc>
                  <a:txBody>
                    <a:bodyPr/>
                    <a:lstStyle/>
                    <a:p>
                      <a:pPr marL="0" marR="0" algn="ctr" fontAlgn="base">
                        <a:lnSpc>
                          <a:spcPts val="755"/>
                        </a:lnSpc>
                        <a:spcBef>
                          <a:spcPts val="255"/>
                        </a:spcBef>
                        <a:spcAft>
                          <a:spcPts val="0"/>
                        </a:spcAft>
                        <a:tabLst>
                          <a:tab pos="411480" algn="dec"/>
                        </a:tabLst>
                      </a:pPr>
                      <a:r>
                        <a:rPr lang="en-US" sz="900" dirty="0">
                          <a:effectLst/>
                        </a:rPr>
                        <a:t>$23.80</a:t>
                      </a:r>
                      <a:endParaRPr lang="en-US" sz="1400" dirty="0">
                        <a:effectLst/>
                        <a:latin typeface="Times New Roman"/>
                        <a:ea typeface="PMingLiU"/>
                      </a:endParaRPr>
                    </a:p>
                  </a:txBody>
                  <a:tcPr marL="0" marR="0" marT="0" marB="0" anchor="ctr"/>
                </a:tc>
                <a:tc>
                  <a:txBody>
                    <a:bodyPr/>
                    <a:lstStyle/>
                    <a:p>
                      <a:pPr marL="0" marR="0" algn="ctr" fontAlgn="base">
                        <a:lnSpc>
                          <a:spcPts val="755"/>
                        </a:lnSpc>
                        <a:spcBef>
                          <a:spcPts val="255"/>
                        </a:spcBef>
                        <a:spcAft>
                          <a:spcPts val="0"/>
                        </a:spcAft>
                        <a:tabLst>
                          <a:tab pos="365760" algn="dec"/>
                        </a:tabLst>
                      </a:pPr>
                      <a:r>
                        <a:rPr lang="en-US" sz="900" dirty="0">
                          <a:effectLst/>
                        </a:rPr>
                        <a:t>$23.80</a:t>
                      </a:r>
                      <a:endParaRPr lang="en-US" sz="1400" dirty="0">
                        <a:effectLst/>
                        <a:latin typeface="Times New Roman"/>
                        <a:ea typeface="PMingLiU"/>
                      </a:endParaRPr>
                    </a:p>
                  </a:txBody>
                  <a:tcPr marL="0" marR="0" marT="0" marB="0" anchor="ctr"/>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r>
              <a:tr h="249382">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fontAlgn="base">
                        <a:spcBef>
                          <a:spcPts val="0"/>
                        </a:spcBef>
                        <a:spcAft>
                          <a:spcPts val="0"/>
                        </a:spcAft>
                      </a:pPr>
                      <a:r>
                        <a:rPr lang="en-US" sz="1600" dirty="0">
                          <a:effectLst/>
                        </a:rPr>
                        <a:t> </a:t>
                      </a:r>
                      <a:endParaRPr lang="en-US" sz="1400" dirty="0">
                        <a:effectLst/>
                        <a:latin typeface="Times New Roman"/>
                        <a:ea typeface="PMingLiU"/>
                      </a:endParaRPr>
                    </a:p>
                  </a:txBody>
                  <a:tcPr marL="0" marR="0" marT="0" marB="0"/>
                </a:tc>
                <a:tc>
                  <a:txBody>
                    <a:bodyPr/>
                    <a:lstStyle/>
                    <a:p>
                      <a:pPr marL="0" marR="0" algn="ctr" fontAlgn="base">
                        <a:lnSpc>
                          <a:spcPts val="770"/>
                        </a:lnSpc>
                        <a:spcBef>
                          <a:spcPts val="180"/>
                        </a:spcBef>
                        <a:spcAft>
                          <a:spcPts val="80"/>
                        </a:spcAft>
                        <a:tabLst>
                          <a:tab pos="365760" algn="dec"/>
                        </a:tabLst>
                      </a:pPr>
                      <a:r>
                        <a:rPr lang="en-US" sz="900" dirty="0">
                          <a:effectLst/>
                        </a:rPr>
                        <a:t>$27.37</a:t>
                      </a:r>
                      <a:endParaRPr lang="en-US" sz="1400" dirty="0">
                        <a:effectLst/>
                        <a:latin typeface="Times New Roman"/>
                        <a:ea typeface="PMingLiU"/>
                      </a:endParaRPr>
                    </a:p>
                  </a:txBody>
                  <a:tcPr marL="0" marR="0" marT="0" marB="0" anchor="ctr"/>
                </a:tc>
                <a:tc>
                  <a:txBody>
                    <a:bodyPr/>
                    <a:lstStyle/>
                    <a:p>
                      <a:pPr marL="0" marR="0" algn="ctr" fontAlgn="base">
                        <a:lnSpc>
                          <a:spcPts val="785"/>
                        </a:lnSpc>
                        <a:spcBef>
                          <a:spcPts val="165"/>
                        </a:spcBef>
                        <a:spcAft>
                          <a:spcPts val="80"/>
                        </a:spcAft>
                      </a:pPr>
                      <a:r>
                        <a:rPr lang="en-US" sz="900" b="1" dirty="0">
                          <a:effectLst/>
                        </a:rPr>
                        <a:t>TOTAL</a:t>
                      </a:r>
                      <a:endParaRPr lang="en-US" sz="1400" b="1" dirty="0">
                        <a:effectLst/>
                        <a:latin typeface="Times New Roman"/>
                        <a:ea typeface="PMingLiU"/>
                      </a:endParaRPr>
                    </a:p>
                  </a:txBody>
                  <a:tcPr marL="0" marR="0" marT="0" marB="0" anchor="ctr"/>
                </a:tc>
              </a:tr>
            </a:tbl>
          </a:graphicData>
        </a:graphic>
      </p:graphicFrame>
    </p:spTree>
    <p:extLst>
      <p:ext uri="{BB962C8B-B14F-4D97-AF65-F5344CB8AC3E}">
        <p14:creationId xmlns:p14="http://schemas.microsoft.com/office/powerpoint/2010/main" xmlns="" val="3372685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2"/>
                </a:solidFill>
                <a:latin typeface="Calibri" panose="020F0502020204030204" pitchFamily="34" charset="0"/>
                <a:ea typeface="+mn-ea"/>
                <a:cs typeface="+mn-cs"/>
              </a:rPr>
              <a:t>How </a:t>
            </a:r>
            <a:r>
              <a:rPr lang="en-US" sz="3200" b="1" dirty="0">
                <a:solidFill>
                  <a:schemeClr val="tx2"/>
                </a:solidFill>
                <a:latin typeface="Calibri" panose="020F0502020204030204" pitchFamily="34" charset="0"/>
                <a:ea typeface="+mn-ea"/>
                <a:cs typeface="+mn-cs"/>
              </a:rPr>
              <a:t>Do the Tax Benefits Work?</a:t>
            </a:r>
          </a:p>
        </p:txBody>
      </p:sp>
      <p:sp>
        <p:nvSpPr>
          <p:cNvPr id="3" name="Content Placeholder 2"/>
          <p:cNvSpPr>
            <a:spLocks noGrp="1"/>
          </p:cNvSpPr>
          <p:nvPr>
            <p:ph idx="1"/>
          </p:nvPr>
        </p:nvSpPr>
        <p:spPr/>
        <p:txBody>
          <a:bodyPr>
            <a:normAutofit/>
          </a:bodyPr>
          <a:lstStyle/>
          <a:p>
            <a:pPr lvl="0" fontAlgn="base"/>
            <a:r>
              <a:rPr lang="en-US" sz="1900" dirty="0">
                <a:latin typeface="Calibri" panose="020F0502020204030204" pitchFamily="34" charset="0"/>
              </a:rPr>
              <a:t>As a result of holding an investment in an Opportunity Fund for 10 years, and assuming the investment in the Opportunity Fund doubles (i.e., enjoys 100% appreciation) over the 10-year period, a taxpayer in this hypothetical situation would save $27.37 in tax, and would also enjoy the benefit of deferral of tax on the gain that is invested in the Opportunity Fund until 2026.</a:t>
            </a:r>
          </a:p>
          <a:p>
            <a:pPr fontAlgn="base"/>
            <a:endParaRPr lang="en-US" sz="2400" dirty="0" smtClean="0"/>
          </a:p>
          <a:p>
            <a:pPr marL="914400" lvl="1" indent="-457200" fontAlgn="base">
              <a:buFont typeface="+mj-lt"/>
              <a:buAutoNum type="arabicPeriod" startAt="3"/>
            </a:pPr>
            <a:endParaRPr lang="en-US" sz="2200" dirty="0" smtClean="0"/>
          </a:p>
          <a:p>
            <a:pPr lvl="0" fontAlgn="base"/>
            <a:endParaRPr lang="en-US" dirty="0"/>
          </a:p>
        </p:txBody>
      </p:sp>
      <p:sp>
        <p:nvSpPr>
          <p:cNvPr id="5" name="Footer Placeholder 4"/>
          <p:cNvSpPr>
            <a:spLocks noGrp="1"/>
          </p:cNvSpPr>
          <p:nvPr>
            <p:ph type="ftr" sz="quarter" idx="11"/>
          </p:nvPr>
        </p:nvSpPr>
        <p:spPr/>
        <p:txBody>
          <a:bodyPr/>
          <a:lstStyle/>
          <a:p>
            <a:r>
              <a:rPr lang="en-US" dirty="0" smtClean="0"/>
              <a:t>www.frazierdeeter.com </a:t>
            </a:r>
          </a:p>
        </p:txBody>
      </p:sp>
      <p:sp>
        <p:nvSpPr>
          <p:cNvPr id="6" name="Slide Number Placeholder 5"/>
          <p:cNvSpPr>
            <a:spLocks noGrp="1"/>
          </p:cNvSpPr>
          <p:nvPr>
            <p:ph type="sldNum" sz="quarter" idx="12"/>
          </p:nvPr>
        </p:nvSpPr>
        <p:spPr/>
        <p:txBody>
          <a:bodyPr/>
          <a:lstStyle/>
          <a:p>
            <a:fld id="{73F34BD9-98F6-4F3C-8C10-B48A54C26F84}" type="slidenum">
              <a:rPr lang="en-US" smtClean="0"/>
              <a:pPr/>
              <a:t>12</a:t>
            </a:fld>
            <a:endParaRPr lang="en-US" dirty="0"/>
          </a:p>
        </p:txBody>
      </p:sp>
    </p:spTree>
    <p:extLst>
      <p:ext uri="{BB962C8B-B14F-4D97-AF65-F5344CB8AC3E}">
        <p14:creationId xmlns:p14="http://schemas.microsoft.com/office/powerpoint/2010/main" xmlns="" val="30361016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GA Cannabis Industry</a:t>
            </a:r>
            <a:endParaRPr lang="en-US" dirty="0"/>
          </a:p>
        </p:txBody>
      </p:sp>
      <p:sp>
        <p:nvSpPr>
          <p:cNvPr id="2" name="Text Placeholder 1"/>
          <p:cNvSpPr>
            <a:spLocks noGrp="1"/>
          </p:cNvSpPr>
          <p:nvPr>
            <p:ph type="body" sz="quarter" idx="10"/>
          </p:nvPr>
        </p:nvSpPr>
        <p:spPr/>
        <p:txBody>
          <a:bodyPr/>
          <a:lstStyle/>
          <a:p>
            <a:r>
              <a:rPr lang="en-US" sz="4000" dirty="0" smtClean="0"/>
              <a:t>Matthew Foster, CPA</a:t>
            </a:r>
            <a:endParaRPr lang="en-US" sz="4000" dirty="0"/>
          </a:p>
        </p:txBody>
      </p:sp>
    </p:spTree>
    <p:extLst>
      <p:ext uri="{BB962C8B-B14F-4D97-AF65-F5344CB8AC3E}">
        <p14:creationId xmlns:p14="http://schemas.microsoft.com/office/powerpoint/2010/main" xmlns="" val="22861808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Tax Challenges</a:t>
            </a:r>
            <a:endParaRPr lang="en-US" dirty="0"/>
          </a:p>
        </p:txBody>
      </p:sp>
      <p:sp>
        <p:nvSpPr>
          <p:cNvPr id="3" name="Content Placeholder 2"/>
          <p:cNvSpPr>
            <a:spLocks noGrp="1"/>
          </p:cNvSpPr>
          <p:nvPr>
            <p:ph idx="1"/>
          </p:nvPr>
        </p:nvSpPr>
        <p:spPr/>
        <p:txBody>
          <a:bodyPr/>
          <a:lstStyle/>
          <a:p>
            <a:r>
              <a:rPr lang="en-US" dirty="0" smtClean="0"/>
              <a:t>280E</a:t>
            </a:r>
          </a:p>
          <a:p>
            <a:r>
              <a:rPr lang="en-US" dirty="0" smtClean="0"/>
              <a:t>Inventory methodology</a:t>
            </a:r>
          </a:p>
          <a:p>
            <a:r>
              <a:rPr lang="en-US" dirty="0" smtClean="0"/>
              <a:t>Company structuring</a:t>
            </a:r>
          </a:p>
          <a:p>
            <a:r>
              <a:rPr lang="en-US" dirty="0" smtClean="0"/>
              <a:t>State and local</a:t>
            </a:r>
          </a:p>
          <a:p>
            <a:r>
              <a:rPr lang="en-US" dirty="0" smtClean="0"/>
              <a:t>Court cases</a:t>
            </a:r>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Atlanta 404.253.7500    I   Nashville 615.259.7600 </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www.frazierdeeter.com </a:t>
            </a:r>
            <a:endParaRPr lang="en-US" dirty="0" smtClean="0">
              <a:solidFill>
                <a:prstClr val="black">
                  <a:tint val="75000"/>
                </a:prstClr>
              </a:solidFill>
            </a:endParaRPr>
          </a:p>
        </p:txBody>
      </p:sp>
      <p:sp>
        <p:nvSpPr>
          <p:cNvPr id="6" name="Slide Number Placeholder 5"/>
          <p:cNvSpPr>
            <a:spLocks noGrp="1"/>
          </p:cNvSpPr>
          <p:nvPr>
            <p:ph type="sldNum" sz="quarter" idx="12"/>
          </p:nvPr>
        </p:nvSpPr>
        <p:spPr/>
        <p:txBody>
          <a:bodyPr/>
          <a:lstStyle/>
          <a:p>
            <a:fld id="{73F34BD9-98F6-4F3C-8C10-B48A54C26F84}" type="slidenum">
              <a:rPr lang="en-US" smtClean="0">
                <a:solidFill>
                  <a:prstClr val="black">
                    <a:lumMod val="65000"/>
                    <a:lumOff val="35000"/>
                  </a:prstClr>
                </a:solidFill>
              </a:rPr>
              <a:pPr/>
              <a:t>14</a:t>
            </a:fld>
            <a:endParaRPr lang="en-US">
              <a:solidFill>
                <a:prstClr val="black">
                  <a:lumMod val="65000"/>
                  <a:lumOff val="35000"/>
                </a:prstClr>
              </a:solidFill>
            </a:endParaRPr>
          </a:p>
        </p:txBody>
      </p:sp>
    </p:spTree>
    <p:extLst>
      <p:ext uri="{BB962C8B-B14F-4D97-AF65-F5344CB8AC3E}">
        <p14:creationId xmlns:p14="http://schemas.microsoft.com/office/powerpoint/2010/main" xmlns="" val="35156624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280E states: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No deduction or credit shall be allowed for any amount paid or incurred during the taxable year in carrying on any trade or business if such trade or business (or the activities which comprise such trade or business) consists of trafficking in controlled substances (within the meaning of schedule I and II of the Controlled Substances Act) which is prohibited by Federal law or the law of any State in which such trade or business is conducted.</a:t>
            </a:r>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Atlanta 404.253.7500    I   Nashville 615.259.7600 </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www.frazierdeeter.com </a:t>
            </a:r>
            <a:endParaRPr lang="en-US" dirty="0" smtClean="0">
              <a:solidFill>
                <a:prstClr val="black">
                  <a:tint val="75000"/>
                </a:prstClr>
              </a:solidFill>
            </a:endParaRPr>
          </a:p>
        </p:txBody>
      </p:sp>
      <p:sp>
        <p:nvSpPr>
          <p:cNvPr id="6" name="Slide Number Placeholder 5"/>
          <p:cNvSpPr>
            <a:spLocks noGrp="1"/>
          </p:cNvSpPr>
          <p:nvPr>
            <p:ph type="sldNum" sz="quarter" idx="12"/>
          </p:nvPr>
        </p:nvSpPr>
        <p:spPr/>
        <p:txBody>
          <a:bodyPr/>
          <a:lstStyle/>
          <a:p>
            <a:fld id="{73F34BD9-98F6-4F3C-8C10-B48A54C26F84}" type="slidenum">
              <a:rPr lang="en-US" smtClean="0">
                <a:solidFill>
                  <a:prstClr val="black">
                    <a:lumMod val="65000"/>
                    <a:lumOff val="35000"/>
                  </a:prstClr>
                </a:solidFill>
              </a:rPr>
              <a:pPr/>
              <a:t>15</a:t>
            </a:fld>
            <a:endParaRPr lang="en-US">
              <a:solidFill>
                <a:prstClr val="black">
                  <a:lumMod val="65000"/>
                  <a:lumOff val="35000"/>
                </a:prstClr>
              </a:solidFill>
            </a:endParaRPr>
          </a:p>
        </p:txBody>
      </p:sp>
    </p:spTree>
    <p:extLst>
      <p:ext uri="{BB962C8B-B14F-4D97-AF65-F5344CB8AC3E}">
        <p14:creationId xmlns:p14="http://schemas.microsoft.com/office/powerpoint/2010/main" xmlns="" val="5380195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Methodology</a:t>
            </a:r>
            <a:endParaRPr lang="en-US" dirty="0"/>
          </a:p>
        </p:txBody>
      </p:sp>
      <p:sp>
        <p:nvSpPr>
          <p:cNvPr id="3" name="Content Placeholder 2"/>
          <p:cNvSpPr>
            <a:spLocks noGrp="1"/>
          </p:cNvSpPr>
          <p:nvPr>
            <p:ph idx="1"/>
          </p:nvPr>
        </p:nvSpPr>
        <p:spPr/>
        <p:txBody>
          <a:bodyPr/>
          <a:lstStyle/>
          <a:p>
            <a:r>
              <a:rPr lang="en-US" dirty="0" smtClean="0"/>
              <a:t>Reg. 1.471-11</a:t>
            </a:r>
          </a:p>
          <a:p>
            <a:r>
              <a:rPr lang="en-US" dirty="0" smtClean="0"/>
              <a:t>Can use pre-1987 Sec. 471 rules</a:t>
            </a:r>
          </a:p>
          <a:p>
            <a:r>
              <a:rPr lang="en-US" dirty="0" smtClean="0"/>
              <a:t>What about 263A (UNICAP)?</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Atlanta 404.253.7500    I   Nashville 615.259.7600 </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www.frazierdeeter.com </a:t>
            </a:r>
            <a:endParaRPr lang="en-US" dirty="0" smtClean="0">
              <a:solidFill>
                <a:prstClr val="black">
                  <a:tint val="75000"/>
                </a:prstClr>
              </a:solidFill>
            </a:endParaRPr>
          </a:p>
        </p:txBody>
      </p:sp>
      <p:sp>
        <p:nvSpPr>
          <p:cNvPr id="6" name="Slide Number Placeholder 5"/>
          <p:cNvSpPr>
            <a:spLocks noGrp="1"/>
          </p:cNvSpPr>
          <p:nvPr>
            <p:ph type="sldNum" sz="quarter" idx="12"/>
          </p:nvPr>
        </p:nvSpPr>
        <p:spPr/>
        <p:txBody>
          <a:bodyPr/>
          <a:lstStyle/>
          <a:p>
            <a:fld id="{73F34BD9-98F6-4F3C-8C10-B48A54C26F84}" type="slidenum">
              <a:rPr lang="en-US" smtClean="0">
                <a:solidFill>
                  <a:prstClr val="black">
                    <a:lumMod val="65000"/>
                    <a:lumOff val="35000"/>
                  </a:prstClr>
                </a:solidFill>
              </a:rPr>
              <a:pPr/>
              <a:t>16</a:t>
            </a:fld>
            <a:endParaRPr lang="en-US">
              <a:solidFill>
                <a:prstClr val="black">
                  <a:lumMod val="65000"/>
                  <a:lumOff val="35000"/>
                </a:prstClr>
              </a:solidFill>
            </a:endParaRPr>
          </a:p>
        </p:txBody>
      </p:sp>
    </p:spTree>
    <p:extLst>
      <p:ext uri="{BB962C8B-B14F-4D97-AF65-F5344CB8AC3E}">
        <p14:creationId xmlns:p14="http://schemas.microsoft.com/office/powerpoint/2010/main" xmlns="" val="13855838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Legislation</a:t>
            </a:r>
            <a:endParaRPr lang="en-US" dirty="0"/>
          </a:p>
        </p:txBody>
      </p:sp>
      <p:sp>
        <p:nvSpPr>
          <p:cNvPr id="3" name="Content Placeholder 2"/>
          <p:cNvSpPr>
            <a:spLocks noGrp="1"/>
          </p:cNvSpPr>
          <p:nvPr>
            <p:ph idx="1"/>
          </p:nvPr>
        </p:nvSpPr>
        <p:spPr/>
        <p:txBody>
          <a:bodyPr/>
          <a:lstStyle/>
          <a:p>
            <a:r>
              <a:rPr lang="en-US" dirty="0" smtClean="0"/>
              <a:t>Current Federal bills </a:t>
            </a:r>
          </a:p>
          <a:p>
            <a:r>
              <a:rPr lang="en-US" smtClean="0"/>
              <a:t>Current GA bills</a:t>
            </a:r>
            <a:endParaRPr lang="en-US" dirty="0"/>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Atlanta 404.253.7500    I   Nashville 615.259.7600 </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www.frazierdeeter.com </a:t>
            </a:r>
            <a:endParaRPr lang="en-US" dirty="0" smtClean="0">
              <a:solidFill>
                <a:prstClr val="black">
                  <a:tint val="75000"/>
                </a:prstClr>
              </a:solidFill>
            </a:endParaRPr>
          </a:p>
        </p:txBody>
      </p:sp>
      <p:sp>
        <p:nvSpPr>
          <p:cNvPr id="6" name="Slide Number Placeholder 5"/>
          <p:cNvSpPr>
            <a:spLocks noGrp="1"/>
          </p:cNvSpPr>
          <p:nvPr>
            <p:ph type="sldNum" sz="quarter" idx="12"/>
          </p:nvPr>
        </p:nvSpPr>
        <p:spPr/>
        <p:txBody>
          <a:bodyPr/>
          <a:lstStyle/>
          <a:p>
            <a:fld id="{73F34BD9-98F6-4F3C-8C10-B48A54C26F84}" type="slidenum">
              <a:rPr lang="en-US" smtClean="0">
                <a:solidFill>
                  <a:prstClr val="black">
                    <a:lumMod val="65000"/>
                    <a:lumOff val="35000"/>
                  </a:prstClr>
                </a:solidFill>
              </a:rPr>
              <a:pPr/>
              <a:t>17</a:t>
            </a:fld>
            <a:endParaRPr lang="en-US">
              <a:solidFill>
                <a:prstClr val="black">
                  <a:lumMod val="65000"/>
                  <a:lumOff val="35000"/>
                </a:prstClr>
              </a:solidFill>
            </a:endParaRPr>
          </a:p>
        </p:txBody>
      </p:sp>
    </p:spTree>
    <p:extLst>
      <p:ext uri="{BB962C8B-B14F-4D97-AF65-F5344CB8AC3E}">
        <p14:creationId xmlns:p14="http://schemas.microsoft.com/office/powerpoint/2010/main" xmlns="" val="23245297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title"/>
          </p:nvPr>
        </p:nvSpPr>
        <p:spPr/>
        <p:txBody>
          <a:bodyPr/>
          <a:lstStyle/>
          <a:p>
            <a:pPr eaLnBrk="1" hangingPunct="1"/>
            <a:r>
              <a:rPr dirty="0" smtClean="0"/>
              <a:t>Questions?</a:t>
            </a:r>
          </a:p>
        </p:txBody>
      </p:sp>
      <p:sp>
        <p:nvSpPr>
          <p:cNvPr id="54275" name="Freeform 16"/>
          <p:cNvSpPr>
            <a:spLocks noEditPoints="1"/>
          </p:cNvSpPr>
          <p:nvPr/>
        </p:nvSpPr>
        <p:spPr bwMode="auto">
          <a:xfrm>
            <a:off x="3449638" y="2135188"/>
            <a:ext cx="2244725" cy="3162300"/>
          </a:xfrm>
          <a:custGeom>
            <a:avLst/>
            <a:gdLst>
              <a:gd name="T0" fmla="*/ 2147483647 w 3772"/>
              <a:gd name="T1" fmla="*/ 2147483647 h 5311"/>
              <a:gd name="T2" fmla="*/ 2147483647 w 3772"/>
              <a:gd name="T3" fmla="*/ 2147483647 h 5311"/>
              <a:gd name="T4" fmla="*/ 2147483647 w 3772"/>
              <a:gd name="T5" fmla="*/ 2147483647 h 5311"/>
              <a:gd name="T6" fmla="*/ 2147483647 w 3772"/>
              <a:gd name="T7" fmla="*/ 2147483647 h 5311"/>
              <a:gd name="T8" fmla="*/ 2147483647 w 3772"/>
              <a:gd name="T9" fmla="*/ 2147483647 h 5311"/>
              <a:gd name="T10" fmla="*/ 2147483647 w 3772"/>
              <a:gd name="T11" fmla="*/ 2147483647 h 5311"/>
              <a:gd name="T12" fmla="*/ 2147483647 w 3772"/>
              <a:gd name="T13" fmla="*/ 2147483647 h 5311"/>
              <a:gd name="T14" fmla="*/ 2147483647 w 3772"/>
              <a:gd name="T15" fmla="*/ 2147483647 h 5311"/>
              <a:gd name="T16" fmla="*/ 2147483647 w 3772"/>
              <a:gd name="T17" fmla="*/ 2147483647 h 5311"/>
              <a:gd name="T18" fmla="*/ 2147483647 w 3772"/>
              <a:gd name="T19" fmla="*/ 2147483647 h 5311"/>
              <a:gd name="T20" fmla="*/ 2147483647 w 3772"/>
              <a:gd name="T21" fmla="*/ 2147483647 h 5311"/>
              <a:gd name="T22" fmla="*/ 0 w 3772"/>
              <a:gd name="T23" fmla="*/ 2147483647 h 5311"/>
              <a:gd name="T24" fmla="*/ 2147483647 w 3772"/>
              <a:gd name="T25" fmla="*/ 2147483647 h 5311"/>
              <a:gd name="T26" fmla="*/ 2147483647 w 3772"/>
              <a:gd name="T27" fmla="*/ 0 h 5311"/>
              <a:gd name="T28" fmla="*/ 2147483647 w 3772"/>
              <a:gd name="T29" fmla="*/ 2147483647 h 5311"/>
              <a:gd name="T30" fmla="*/ 2147483647 w 3772"/>
              <a:gd name="T31" fmla="*/ 2147483647 h 5311"/>
              <a:gd name="T32" fmla="*/ 2147483647 w 3772"/>
              <a:gd name="T33" fmla="*/ 2147483647 h 5311"/>
              <a:gd name="T34" fmla="*/ 2147483647 w 3772"/>
              <a:gd name="T35" fmla="*/ 2147483647 h 5311"/>
              <a:gd name="T36" fmla="*/ 2147483647 w 3772"/>
              <a:gd name="T37" fmla="*/ 2147483647 h 5311"/>
              <a:gd name="T38" fmla="*/ 2147483647 w 3772"/>
              <a:gd name="T39" fmla="*/ 2147483647 h 5311"/>
              <a:gd name="T40" fmla="*/ 2147483647 w 3772"/>
              <a:gd name="T41" fmla="*/ 2147483647 h 5311"/>
              <a:gd name="T42" fmla="*/ 2147483647 w 3772"/>
              <a:gd name="T43" fmla="*/ 2147483647 h 5311"/>
              <a:gd name="T44" fmla="*/ 2147483647 w 3772"/>
              <a:gd name="T45" fmla="*/ 2147483647 h 5311"/>
              <a:gd name="T46" fmla="*/ 2147483647 w 3772"/>
              <a:gd name="T47" fmla="*/ 2147483647 h 5311"/>
              <a:gd name="T48" fmla="*/ 2147483647 w 3772"/>
              <a:gd name="T49" fmla="*/ 2147483647 h 53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72"/>
              <a:gd name="T76" fmla="*/ 0 h 5311"/>
              <a:gd name="T77" fmla="*/ 3772 w 3772"/>
              <a:gd name="T78" fmla="*/ 5311 h 53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72" h="5311">
                <a:moveTo>
                  <a:pt x="2313" y="3956"/>
                </a:moveTo>
                <a:lnTo>
                  <a:pt x="1399" y="3956"/>
                </a:lnTo>
                <a:cubicBezTo>
                  <a:pt x="1396" y="3824"/>
                  <a:pt x="1395" y="3744"/>
                  <a:pt x="1395" y="3715"/>
                </a:cubicBezTo>
                <a:cubicBezTo>
                  <a:pt x="1395" y="3419"/>
                  <a:pt x="1444" y="3175"/>
                  <a:pt x="1542" y="2984"/>
                </a:cubicBezTo>
                <a:cubicBezTo>
                  <a:pt x="1640" y="2793"/>
                  <a:pt x="1836" y="2578"/>
                  <a:pt x="2130" y="2338"/>
                </a:cubicBezTo>
                <a:cubicBezTo>
                  <a:pt x="2424" y="2099"/>
                  <a:pt x="2600" y="1943"/>
                  <a:pt x="2657" y="1869"/>
                </a:cubicBezTo>
                <a:cubicBezTo>
                  <a:pt x="2746" y="1752"/>
                  <a:pt x="2790" y="1622"/>
                  <a:pt x="2790" y="1481"/>
                </a:cubicBezTo>
                <a:cubicBezTo>
                  <a:pt x="2790" y="1285"/>
                  <a:pt x="2712" y="1117"/>
                  <a:pt x="2555" y="978"/>
                </a:cubicBezTo>
                <a:cubicBezTo>
                  <a:pt x="2398" y="838"/>
                  <a:pt x="2187" y="768"/>
                  <a:pt x="1922" y="768"/>
                </a:cubicBezTo>
                <a:cubicBezTo>
                  <a:pt x="1666" y="768"/>
                  <a:pt x="1452" y="841"/>
                  <a:pt x="1280" y="987"/>
                </a:cubicBezTo>
                <a:cubicBezTo>
                  <a:pt x="1108" y="1132"/>
                  <a:pt x="990" y="1355"/>
                  <a:pt x="925" y="1654"/>
                </a:cubicBezTo>
                <a:lnTo>
                  <a:pt x="0" y="1539"/>
                </a:lnTo>
                <a:cubicBezTo>
                  <a:pt x="26" y="1111"/>
                  <a:pt x="209" y="747"/>
                  <a:pt x="547" y="449"/>
                </a:cubicBezTo>
                <a:cubicBezTo>
                  <a:pt x="885" y="150"/>
                  <a:pt x="1329" y="0"/>
                  <a:pt x="1879" y="0"/>
                </a:cubicBezTo>
                <a:cubicBezTo>
                  <a:pt x="2458" y="0"/>
                  <a:pt x="2918" y="152"/>
                  <a:pt x="3260" y="454"/>
                </a:cubicBezTo>
                <a:cubicBezTo>
                  <a:pt x="3602" y="756"/>
                  <a:pt x="3772" y="1108"/>
                  <a:pt x="3772" y="1510"/>
                </a:cubicBezTo>
                <a:cubicBezTo>
                  <a:pt x="3772" y="1732"/>
                  <a:pt x="3710" y="1943"/>
                  <a:pt x="3584" y="2141"/>
                </a:cubicBezTo>
                <a:cubicBezTo>
                  <a:pt x="3459" y="2340"/>
                  <a:pt x="3190" y="2610"/>
                  <a:pt x="2779" y="2952"/>
                </a:cubicBezTo>
                <a:cubicBezTo>
                  <a:pt x="2566" y="3129"/>
                  <a:pt x="2434" y="3271"/>
                  <a:pt x="2383" y="3378"/>
                </a:cubicBezTo>
                <a:cubicBezTo>
                  <a:pt x="2332" y="3486"/>
                  <a:pt x="2308" y="3678"/>
                  <a:pt x="2313" y="3956"/>
                </a:cubicBezTo>
                <a:close/>
                <a:moveTo>
                  <a:pt x="1399" y="5311"/>
                </a:moveTo>
                <a:lnTo>
                  <a:pt x="1399" y="4304"/>
                </a:lnTo>
                <a:lnTo>
                  <a:pt x="2406" y="4304"/>
                </a:lnTo>
                <a:lnTo>
                  <a:pt x="2406" y="5311"/>
                </a:lnTo>
                <a:lnTo>
                  <a:pt x="1399" y="5311"/>
                </a:lnTo>
                <a:close/>
              </a:path>
            </a:pathLst>
          </a:custGeom>
          <a:solidFill>
            <a:schemeClr val="accent2"/>
          </a:solidFill>
          <a:ln>
            <a:noFill/>
          </a:ln>
          <a:extLst>
            <a:ext uri="{91240B29-F687-4F45-9708-019B960494DF}">
              <a14:hiddenLine xmlns:a14="http://schemas.microsoft.com/office/drawing/2010/main" xmlns="" w="0">
                <a:solidFill>
                  <a:srgbClr val="000000"/>
                </a:solidFill>
                <a:prstDash val="solid"/>
                <a:round/>
                <a:headEnd/>
                <a:tailEnd/>
              </a14:hiddenLine>
            </a:ext>
          </a:extLst>
        </p:spPr>
        <p:txBody>
          <a:bodyPr/>
          <a:lstStyle/>
          <a:p>
            <a:endParaRPr lang="en-US" dirty="0"/>
          </a:p>
        </p:txBody>
      </p:sp>
    </p:spTree>
    <p:extLst>
      <p:ext uri="{BB962C8B-B14F-4D97-AF65-F5344CB8AC3E}">
        <p14:creationId xmlns:p14="http://schemas.microsoft.com/office/powerpoint/2010/main" xmlns="" val="13588893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Georgia Film Tax Credits</a:t>
            </a:r>
            <a:endParaRPr lang="en-US" dirty="0"/>
          </a:p>
        </p:txBody>
      </p:sp>
      <p:sp>
        <p:nvSpPr>
          <p:cNvPr id="2" name="Text Placeholder 1"/>
          <p:cNvSpPr>
            <a:spLocks noGrp="1"/>
          </p:cNvSpPr>
          <p:nvPr>
            <p:ph type="body" sz="quarter" idx="10"/>
          </p:nvPr>
        </p:nvSpPr>
        <p:spPr>
          <a:xfrm>
            <a:off x="357188" y="2390011"/>
            <a:ext cx="8429654" cy="1038989"/>
          </a:xfrm>
        </p:spPr>
        <p:txBody>
          <a:bodyPr/>
          <a:lstStyle/>
          <a:p>
            <a:r>
              <a:rPr lang="en-US" dirty="0" smtClean="0"/>
              <a:t>Andrew Moore, CPA</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867400" y="3505200"/>
            <a:ext cx="3276600" cy="3352800"/>
          </a:xfrm>
          <a:prstGeom prst="rect">
            <a:avLst/>
          </a:prstGeom>
        </p:spPr>
      </p:pic>
    </p:spTree>
    <p:extLst>
      <p:ext uri="{BB962C8B-B14F-4D97-AF65-F5344CB8AC3E}">
        <p14:creationId xmlns:p14="http://schemas.microsoft.com/office/powerpoint/2010/main" xmlns="" val="5831352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Atlanta 404.253.7500    I   Nashville 615.259.7600 </a:t>
            </a:r>
            <a:endParaRPr lang="en-US" dirty="0"/>
          </a:p>
        </p:txBody>
      </p:sp>
      <p:sp>
        <p:nvSpPr>
          <p:cNvPr id="4" name="Footer Placeholder 3"/>
          <p:cNvSpPr>
            <a:spLocks noGrp="1"/>
          </p:cNvSpPr>
          <p:nvPr>
            <p:ph type="ftr" sz="quarter" idx="11"/>
          </p:nvPr>
        </p:nvSpPr>
        <p:spPr/>
        <p:txBody>
          <a:bodyPr/>
          <a:lstStyle/>
          <a:p>
            <a:r>
              <a:rPr lang="en-US" dirty="0" smtClean="0"/>
              <a:t>www.frazierdeeter.com </a:t>
            </a:r>
            <a:endParaRPr lang="en-US" dirty="0"/>
          </a:p>
        </p:txBody>
      </p:sp>
      <p:sp>
        <p:nvSpPr>
          <p:cNvPr id="5" name="Slide Number Placeholder 4"/>
          <p:cNvSpPr>
            <a:spLocks noGrp="1"/>
          </p:cNvSpPr>
          <p:nvPr>
            <p:ph type="sldNum" sz="quarter" idx="12"/>
          </p:nvPr>
        </p:nvSpPr>
        <p:spPr/>
        <p:txBody>
          <a:bodyPr/>
          <a:lstStyle/>
          <a:p>
            <a:fld id="{73F34BD9-98F6-4F3C-8C10-B48A54C26F84}" type="slidenum">
              <a:rPr lang="en-US" smtClean="0"/>
              <a:pPr/>
              <a:t>3</a:t>
            </a:fld>
            <a:endParaRPr lang="en-US"/>
          </a:p>
        </p:txBody>
      </p:sp>
      <p:sp>
        <p:nvSpPr>
          <p:cNvPr id="7" name="Content Placeholder 1"/>
          <p:cNvSpPr txBox="1">
            <a:spLocks/>
          </p:cNvSpPr>
          <p:nvPr/>
        </p:nvSpPr>
        <p:spPr>
          <a:xfrm>
            <a:off x="609600" y="1905000"/>
            <a:ext cx="82296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Courier New" pitchFamily="49" charset="0"/>
              <a:buChar char="o"/>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dirty="0"/>
          </a:p>
        </p:txBody>
      </p:sp>
      <p:sp>
        <p:nvSpPr>
          <p:cNvPr id="8" name="TextBox 7"/>
          <p:cNvSpPr txBox="1"/>
          <p:nvPr/>
        </p:nvSpPr>
        <p:spPr>
          <a:xfrm>
            <a:off x="398929" y="978186"/>
            <a:ext cx="7924800" cy="584775"/>
          </a:xfrm>
          <a:prstGeom prst="rect">
            <a:avLst/>
          </a:prstGeom>
          <a:noFill/>
        </p:spPr>
        <p:txBody>
          <a:bodyPr wrap="square" rtlCol="0">
            <a:spAutoFit/>
          </a:bodyPr>
          <a:lstStyle/>
          <a:p>
            <a:pPr algn="ctr"/>
            <a:r>
              <a:rPr lang="en-US" sz="3200" b="1" dirty="0" smtClean="0">
                <a:solidFill>
                  <a:schemeClr val="tx2"/>
                </a:solidFill>
                <a:latin typeface="Calibri" panose="020F0502020204030204" pitchFamily="34" charset="0"/>
              </a:rPr>
              <a:t>Georgia Film Tax Credits</a:t>
            </a:r>
            <a:endParaRPr lang="en-US" sz="3200" b="1" dirty="0">
              <a:solidFill>
                <a:schemeClr val="tx2"/>
              </a:solidFill>
              <a:latin typeface="Calibri" panose="020F0502020204030204" pitchFamily="34" charset="0"/>
            </a:endParaRPr>
          </a:p>
        </p:txBody>
      </p:sp>
      <p:sp>
        <p:nvSpPr>
          <p:cNvPr id="10" name="Content Placeholder 4"/>
          <p:cNvSpPr>
            <a:spLocks noGrp="1"/>
          </p:cNvSpPr>
          <p:nvPr>
            <p:ph idx="1"/>
          </p:nvPr>
        </p:nvSpPr>
        <p:spPr>
          <a:xfrm>
            <a:off x="152400" y="1295400"/>
            <a:ext cx="8388000" cy="4937760"/>
          </a:xfrm>
        </p:spPr>
        <p:txBody>
          <a:bodyPr>
            <a:normAutofit/>
          </a:bodyPr>
          <a:lstStyle/>
          <a:p>
            <a:pPr lvl="1"/>
            <a:endParaRPr lang="en-US" sz="2200" dirty="0">
              <a:latin typeface="Calibri" panose="020F0502020204030204" pitchFamily="34" charset="0"/>
            </a:endParaRPr>
          </a:p>
          <a:p>
            <a:pPr lvl="1"/>
            <a:r>
              <a:rPr lang="en-US" sz="2200" dirty="0" smtClean="0">
                <a:latin typeface="Calibri" panose="020F0502020204030204" pitchFamily="34" charset="0"/>
              </a:rPr>
              <a:t>Georgia allows for a tax credit of up to 30% of the qualified costs of producing feature films, </a:t>
            </a:r>
            <a:r>
              <a:rPr lang="en-US" sz="2200" dirty="0" err="1" smtClean="0">
                <a:latin typeface="Calibri" panose="020F0502020204030204" pitchFamily="34" charset="0"/>
              </a:rPr>
              <a:t>tv</a:t>
            </a:r>
            <a:r>
              <a:rPr lang="en-US" sz="2200" dirty="0" smtClean="0">
                <a:latin typeface="Calibri" panose="020F0502020204030204" pitchFamily="34" charset="0"/>
              </a:rPr>
              <a:t> shows, music videos, commercials, and interactive games or animation.</a:t>
            </a:r>
          </a:p>
          <a:p>
            <a:pPr lvl="2"/>
            <a:r>
              <a:rPr lang="en-US" sz="1800" dirty="0" smtClean="0">
                <a:latin typeface="Calibri" panose="020F0502020204030204" pitchFamily="34" charset="0"/>
              </a:rPr>
              <a:t>The production must spend at least $500K on production and post-production in Georgia to qualify for the credit.</a:t>
            </a:r>
          </a:p>
          <a:p>
            <a:pPr lvl="2"/>
            <a:r>
              <a:rPr lang="en-US" sz="1800" dirty="0" smtClean="0">
                <a:latin typeface="Calibri" panose="020F0502020204030204" pitchFamily="34" charset="0"/>
              </a:rPr>
              <a:t>The credit is 20%, but GA allows an additional 10% credit if the finished product includes a promotional logo provided by the state.  </a:t>
            </a:r>
          </a:p>
          <a:p>
            <a:pPr lvl="1"/>
            <a:endParaRPr lang="en-US" sz="2200" dirty="0" smtClean="0">
              <a:latin typeface="Calibri" panose="020F0502020204030204" pitchFamily="34" charset="0"/>
            </a:endParaRPr>
          </a:p>
          <a:p>
            <a:pPr lvl="1"/>
            <a:r>
              <a:rPr lang="en-US" sz="2200" dirty="0">
                <a:latin typeface="Calibri" panose="020F0502020204030204" pitchFamily="34" charset="0"/>
              </a:rPr>
              <a:t>The income tax credit may be used against Georgia income tax liability or the production company’s Georgia withholding, </a:t>
            </a:r>
            <a:r>
              <a:rPr lang="en-US" sz="2200" b="1" u="sng" dirty="0">
                <a:latin typeface="Calibri" panose="020F0502020204030204" pitchFamily="34" charset="0"/>
              </a:rPr>
              <a:t>or it can be sold or transferred to one or more Georgia taxpayers.</a:t>
            </a:r>
          </a:p>
          <a:p>
            <a:pPr lvl="2"/>
            <a:endParaRPr lang="en-US" dirty="0" smtClean="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xmlns="" val="38060772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Atlanta 404.253.7500    I   Nashville 615.259.7600 </a:t>
            </a:r>
            <a:endParaRPr lang="en-US" dirty="0"/>
          </a:p>
        </p:txBody>
      </p:sp>
      <p:sp>
        <p:nvSpPr>
          <p:cNvPr id="4" name="Footer Placeholder 3"/>
          <p:cNvSpPr>
            <a:spLocks noGrp="1"/>
          </p:cNvSpPr>
          <p:nvPr>
            <p:ph type="ftr" sz="quarter" idx="11"/>
          </p:nvPr>
        </p:nvSpPr>
        <p:spPr/>
        <p:txBody>
          <a:bodyPr/>
          <a:lstStyle/>
          <a:p>
            <a:r>
              <a:rPr lang="en-US" dirty="0" smtClean="0"/>
              <a:t>www.frazierdeeter.com </a:t>
            </a:r>
            <a:endParaRPr lang="en-US" dirty="0"/>
          </a:p>
        </p:txBody>
      </p:sp>
      <p:sp>
        <p:nvSpPr>
          <p:cNvPr id="5" name="Slide Number Placeholder 4"/>
          <p:cNvSpPr>
            <a:spLocks noGrp="1"/>
          </p:cNvSpPr>
          <p:nvPr>
            <p:ph type="sldNum" sz="quarter" idx="12"/>
          </p:nvPr>
        </p:nvSpPr>
        <p:spPr/>
        <p:txBody>
          <a:bodyPr/>
          <a:lstStyle/>
          <a:p>
            <a:fld id="{73F34BD9-98F6-4F3C-8C10-B48A54C26F84}" type="slidenum">
              <a:rPr lang="en-US" smtClean="0"/>
              <a:pPr/>
              <a:t>4</a:t>
            </a:fld>
            <a:endParaRPr lang="en-US" dirty="0"/>
          </a:p>
        </p:txBody>
      </p:sp>
      <p:sp>
        <p:nvSpPr>
          <p:cNvPr id="7" name="Content Placeholder 1"/>
          <p:cNvSpPr txBox="1">
            <a:spLocks/>
          </p:cNvSpPr>
          <p:nvPr/>
        </p:nvSpPr>
        <p:spPr>
          <a:xfrm>
            <a:off x="609600" y="1905000"/>
            <a:ext cx="82296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Courier New" pitchFamily="49" charset="0"/>
              <a:buChar char="o"/>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dirty="0"/>
          </a:p>
        </p:txBody>
      </p:sp>
      <p:sp>
        <p:nvSpPr>
          <p:cNvPr id="8" name="TextBox 7"/>
          <p:cNvSpPr txBox="1"/>
          <p:nvPr/>
        </p:nvSpPr>
        <p:spPr>
          <a:xfrm>
            <a:off x="372035" y="1066800"/>
            <a:ext cx="7924800" cy="584775"/>
          </a:xfrm>
          <a:prstGeom prst="rect">
            <a:avLst/>
          </a:prstGeom>
          <a:noFill/>
        </p:spPr>
        <p:txBody>
          <a:bodyPr wrap="square" rtlCol="0">
            <a:spAutoFit/>
          </a:bodyPr>
          <a:lstStyle/>
          <a:p>
            <a:pPr algn="ctr"/>
            <a:r>
              <a:rPr lang="en-US" sz="3200" b="1" dirty="0">
                <a:solidFill>
                  <a:schemeClr val="tx2"/>
                </a:solidFill>
                <a:latin typeface="Calibri" panose="020F0502020204030204" pitchFamily="34" charset="0"/>
              </a:rPr>
              <a:t>Georgia Film Tax Credits</a:t>
            </a:r>
          </a:p>
        </p:txBody>
      </p:sp>
      <p:sp>
        <p:nvSpPr>
          <p:cNvPr id="10" name="Content Placeholder 4"/>
          <p:cNvSpPr>
            <a:spLocks noGrp="1"/>
          </p:cNvSpPr>
          <p:nvPr>
            <p:ph idx="1"/>
          </p:nvPr>
        </p:nvSpPr>
        <p:spPr>
          <a:xfrm>
            <a:off x="152400" y="1295400"/>
            <a:ext cx="8388000" cy="4937760"/>
          </a:xfrm>
        </p:spPr>
        <p:txBody>
          <a:bodyPr>
            <a:normAutofit/>
          </a:bodyPr>
          <a:lstStyle/>
          <a:p>
            <a:endParaRPr lang="en-US" dirty="0" smtClean="0">
              <a:latin typeface="Calibri" panose="020F0502020204030204" pitchFamily="34" charset="0"/>
            </a:endParaRPr>
          </a:p>
          <a:p>
            <a:pPr lvl="2"/>
            <a:endParaRPr lang="en-US" dirty="0" smtClean="0">
              <a:latin typeface="Calibri" panose="020F0502020204030204" pitchFamily="34" charset="0"/>
            </a:endParaRPr>
          </a:p>
          <a:p>
            <a:endParaRPr lang="en-US" dirty="0">
              <a:latin typeface="Calibri" panose="020F0502020204030204" pitchFamily="34" charset="0"/>
            </a:endParaRPr>
          </a:p>
        </p:txBody>
      </p:sp>
      <p:sp>
        <p:nvSpPr>
          <p:cNvPr id="9" name="Content Placeholder 4"/>
          <p:cNvSpPr txBox="1">
            <a:spLocks/>
          </p:cNvSpPr>
          <p:nvPr/>
        </p:nvSpPr>
        <p:spPr>
          <a:xfrm>
            <a:off x="304800" y="1447800"/>
            <a:ext cx="8388000" cy="49377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Courier New" pitchFamily="49" charset="0"/>
              <a:buChar char="o"/>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2200" dirty="0" smtClean="0">
              <a:latin typeface="Calibri" panose="020F0502020204030204" pitchFamily="34" charset="0"/>
            </a:endParaRPr>
          </a:p>
          <a:p>
            <a:pPr lvl="1"/>
            <a:r>
              <a:rPr lang="en-US" sz="2200" dirty="0" smtClean="0">
                <a:latin typeface="Calibri" panose="020F0502020204030204" pitchFamily="34" charset="0"/>
              </a:rPr>
              <a:t>Film Credit “Comfort Letters” &amp; Audits</a:t>
            </a:r>
          </a:p>
          <a:p>
            <a:pPr lvl="2"/>
            <a:r>
              <a:rPr lang="en-US" sz="1800" dirty="0" smtClean="0">
                <a:latin typeface="Calibri" panose="020F0502020204030204" pitchFamily="34" charset="0"/>
              </a:rPr>
              <a:t>Prior to transferring film credits to another taxpayer a production company must have the qualified expenses analyzed by a Certified Public Accountant or Audited by the GA State Film Credit office</a:t>
            </a:r>
          </a:p>
          <a:p>
            <a:pPr lvl="2"/>
            <a:endParaRPr lang="en-US" sz="1800" dirty="0" smtClean="0">
              <a:latin typeface="Calibri" panose="020F0502020204030204" pitchFamily="34" charset="0"/>
            </a:endParaRPr>
          </a:p>
          <a:p>
            <a:pPr lvl="1"/>
            <a:r>
              <a:rPr lang="en-US" sz="2200" dirty="0" smtClean="0">
                <a:latin typeface="Calibri" panose="020F0502020204030204" pitchFamily="34" charset="0"/>
              </a:rPr>
              <a:t>A one-time </a:t>
            </a:r>
            <a:r>
              <a:rPr lang="en-US" sz="2200" dirty="0">
                <a:latin typeface="Calibri" panose="020F0502020204030204" pitchFamily="34" charset="0"/>
              </a:rPr>
              <a:t>sale or transfer of the film credit to a Georgia taxpayer(s) </a:t>
            </a:r>
            <a:r>
              <a:rPr lang="en-US" sz="2200" dirty="0" smtClean="0">
                <a:latin typeface="Calibri" panose="020F0502020204030204" pitchFamily="34" charset="0"/>
              </a:rPr>
              <a:t>is allowed:</a:t>
            </a:r>
          </a:p>
          <a:p>
            <a:pPr lvl="2"/>
            <a:r>
              <a:rPr lang="en-US" sz="1800" dirty="0" smtClean="0">
                <a:latin typeface="Calibri" panose="020F0502020204030204" pitchFamily="34" charset="0"/>
              </a:rPr>
              <a:t>The credit helps production companies capitalize their production expenses much faster. </a:t>
            </a:r>
          </a:p>
          <a:p>
            <a:pPr lvl="2"/>
            <a:r>
              <a:rPr lang="en-US" sz="1800" dirty="0" smtClean="0">
                <a:latin typeface="Calibri" panose="020F0502020204030204" pitchFamily="34" charset="0"/>
              </a:rPr>
              <a:t>Allows Georgia taxpayers, </a:t>
            </a:r>
            <a:r>
              <a:rPr lang="en-US" sz="1800" b="1" u="sng" dirty="0" smtClean="0">
                <a:latin typeface="Calibri" panose="020F0502020204030204" pitchFamily="34" charset="0"/>
              </a:rPr>
              <a:t>individuals included</a:t>
            </a:r>
            <a:r>
              <a:rPr lang="en-US" sz="1800" dirty="0" smtClean="0">
                <a:latin typeface="Calibri" panose="020F0502020204030204" pitchFamily="34" charset="0"/>
              </a:rPr>
              <a:t>, to purchase GA film tax credits at a discount. </a:t>
            </a:r>
          </a:p>
          <a:p>
            <a:pPr lvl="2"/>
            <a:r>
              <a:rPr lang="en-US" sz="1800" dirty="0" smtClean="0">
                <a:latin typeface="Calibri" panose="020F0502020204030204" pitchFamily="34" charset="0"/>
              </a:rPr>
              <a:t>Current price to purchase film credits is about 90 cents on the dollar. </a:t>
            </a:r>
          </a:p>
          <a:p>
            <a:pPr lvl="2"/>
            <a:endParaRPr lang="en-US" dirty="0" smtClean="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xmlns="" val="4245837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153400" cy="838200"/>
          </a:xfrm>
        </p:spPr>
        <p:txBody>
          <a:bodyPr/>
          <a:lstStyle/>
          <a:p>
            <a:pPr algn="ctr"/>
            <a:r>
              <a:rPr lang="en-US" sz="3200" b="1" dirty="0">
                <a:solidFill>
                  <a:schemeClr val="tx2"/>
                </a:solidFill>
                <a:latin typeface="Calibri" panose="020F0502020204030204" pitchFamily="34" charset="0"/>
              </a:rPr>
              <a:t>Georgia Film Tax Credits</a:t>
            </a:r>
          </a:p>
        </p:txBody>
      </p:sp>
      <p:sp>
        <p:nvSpPr>
          <p:cNvPr id="3" name="Content Placeholder 2"/>
          <p:cNvSpPr>
            <a:spLocks noGrp="1"/>
          </p:cNvSpPr>
          <p:nvPr>
            <p:ph idx="1"/>
          </p:nvPr>
        </p:nvSpPr>
        <p:spPr>
          <a:xfrm>
            <a:off x="457200" y="1981201"/>
            <a:ext cx="8229600" cy="2895600"/>
          </a:xfrm>
        </p:spPr>
        <p:txBody>
          <a:bodyPr/>
          <a:lstStyle/>
          <a:p>
            <a:r>
              <a:rPr lang="en-US" sz="2200" dirty="0" smtClean="0">
                <a:latin typeface="Calibri" panose="020F0502020204030204" pitchFamily="34" charset="0"/>
              </a:rPr>
              <a:t>For GA taxpayers to claim this credit on their personal or corporate tax return the following typically takes place:</a:t>
            </a:r>
          </a:p>
          <a:p>
            <a:pPr lvl="1"/>
            <a:r>
              <a:rPr lang="en-US" sz="1800" dirty="0" smtClean="0">
                <a:latin typeface="Calibri" panose="020F0502020204030204" pitchFamily="34" charset="0"/>
              </a:rPr>
              <a:t>Transfer of the funds to the production company/broker to purchase the credits at a discount (about 90 cents on the dollar right now).  </a:t>
            </a:r>
          </a:p>
          <a:p>
            <a:pPr lvl="1"/>
            <a:r>
              <a:rPr lang="en-US" sz="1800" dirty="0" smtClean="0">
                <a:latin typeface="Calibri" panose="020F0502020204030204" pitchFamily="34" charset="0"/>
              </a:rPr>
              <a:t>Georgia Form IT –TRANS is filed within a week or two transferring the credits into the buyers name.</a:t>
            </a:r>
          </a:p>
          <a:p>
            <a:pPr lvl="1"/>
            <a:r>
              <a:rPr lang="en-US" sz="1800" dirty="0" smtClean="0">
                <a:latin typeface="Calibri" panose="020F0502020204030204" pitchFamily="34" charset="0"/>
              </a:rPr>
              <a:t>Buyer of credits report the credits on his or her Georgia individual income tax return (or corporate return) attaching Form IT-TRANS as support for he purchased credits.</a:t>
            </a:r>
          </a:p>
          <a:p>
            <a:pPr lvl="1"/>
            <a:endParaRPr lang="en-US" sz="1800" dirty="0" smtClean="0">
              <a:latin typeface="Calibri" panose="020F0502020204030204" pitchFamily="34" charset="0"/>
            </a:endParaRPr>
          </a:p>
          <a:p>
            <a:pPr marL="457200" lvl="1" indent="0">
              <a:buNone/>
            </a:pPr>
            <a:endParaRPr lang="en-US" sz="1800" dirty="0">
              <a:latin typeface="Calibri" panose="020F0502020204030204" pitchFamily="34" charset="0"/>
            </a:endParaRPr>
          </a:p>
        </p:txBody>
      </p:sp>
      <p:sp>
        <p:nvSpPr>
          <p:cNvPr id="4" name="Date Placeholder 3"/>
          <p:cNvSpPr>
            <a:spLocks noGrp="1"/>
          </p:cNvSpPr>
          <p:nvPr>
            <p:ph type="dt" sz="half" idx="10"/>
          </p:nvPr>
        </p:nvSpPr>
        <p:spPr/>
        <p:txBody>
          <a:bodyPr/>
          <a:lstStyle/>
          <a:p>
            <a:r>
              <a:rPr lang="en-US" dirty="0" smtClean="0"/>
              <a:t>Atlanta 404.253.7500    I   Nashville 615.259.7600 </a:t>
            </a:r>
            <a:endParaRPr lang="en-US" dirty="0"/>
          </a:p>
        </p:txBody>
      </p:sp>
      <p:sp>
        <p:nvSpPr>
          <p:cNvPr id="5" name="Footer Placeholder 4"/>
          <p:cNvSpPr>
            <a:spLocks noGrp="1"/>
          </p:cNvSpPr>
          <p:nvPr>
            <p:ph type="ftr" sz="quarter" idx="11"/>
          </p:nvPr>
        </p:nvSpPr>
        <p:spPr/>
        <p:txBody>
          <a:bodyPr/>
          <a:lstStyle/>
          <a:p>
            <a:r>
              <a:rPr lang="en-US" dirty="0" smtClean="0"/>
              <a:t>www.frazierdeeter.com </a:t>
            </a:r>
          </a:p>
        </p:txBody>
      </p:sp>
      <p:sp>
        <p:nvSpPr>
          <p:cNvPr id="6" name="Slide Number Placeholder 5"/>
          <p:cNvSpPr>
            <a:spLocks noGrp="1"/>
          </p:cNvSpPr>
          <p:nvPr>
            <p:ph type="sldNum" sz="quarter" idx="12"/>
          </p:nvPr>
        </p:nvSpPr>
        <p:spPr/>
        <p:txBody>
          <a:bodyPr/>
          <a:lstStyle/>
          <a:p>
            <a:fld id="{73F34BD9-98F6-4F3C-8C10-B48A54C26F84}" type="slidenum">
              <a:rPr lang="en-US" smtClean="0"/>
              <a:pPr/>
              <a:t>5</a:t>
            </a:fld>
            <a:endParaRPr lang="en-US" dirty="0"/>
          </a:p>
        </p:txBody>
      </p:sp>
      <p:sp>
        <p:nvSpPr>
          <p:cNvPr id="7" name="Content Placeholder 2"/>
          <p:cNvSpPr txBox="1">
            <a:spLocks/>
          </p:cNvSpPr>
          <p:nvPr/>
        </p:nvSpPr>
        <p:spPr>
          <a:xfrm>
            <a:off x="609600" y="4876800"/>
            <a:ext cx="8229600" cy="9144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Clr>
                <a:schemeClr val="tx2"/>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Courier New" pitchFamily="49" charset="0"/>
              <a:buChar char="o"/>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latin typeface="Calibri" panose="020F0502020204030204" pitchFamily="34" charset="0"/>
              </a:rPr>
              <a:t>The credits are treated as withholding so taxpayers can delay payment of tax via film credits until after close of tax year without penalty.</a:t>
            </a:r>
          </a:p>
          <a:p>
            <a:pPr lvl="1"/>
            <a:endParaRPr lang="en-US" sz="1800" dirty="0" smtClean="0">
              <a:latin typeface="Calibri" panose="020F0502020204030204" pitchFamily="34" charset="0"/>
            </a:endParaRPr>
          </a:p>
          <a:p>
            <a:pPr marL="457200" lvl="1" indent="0">
              <a:buFont typeface="Arial" pitchFamily="34" charset="0"/>
              <a:buNone/>
            </a:pPr>
            <a:endParaRPr lang="en-US" sz="1800" dirty="0">
              <a:latin typeface="Calibri" panose="020F0502020204030204" pitchFamily="34" charset="0"/>
            </a:endParaRPr>
          </a:p>
        </p:txBody>
      </p:sp>
    </p:spTree>
    <p:extLst>
      <p:ext uri="{BB962C8B-B14F-4D97-AF65-F5344CB8AC3E}">
        <p14:creationId xmlns:p14="http://schemas.microsoft.com/office/powerpoint/2010/main" xmlns="" val="16816406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chemeClr val="tx2"/>
                </a:solidFill>
                <a:latin typeface="Calibri" panose="020F0502020204030204" pitchFamily="34" charset="0"/>
                <a:ea typeface="+mn-ea"/>
                <a:cs typeface="+mn-cs"/>
              </a:rPr>
              <a:t>Example</a:t>
            </a:r>
          </a:p>
        </p:txBody>
      </p:sp>
      <p:sp>
        <p:nvSpPr>
          <p:cNvPr id="3" name="Content Placeholder 2"/>
          <p:cNvSpPr>
            <a:spLocks noGrp="1"/>
          </p:cNvSpPr>
          <p:nvPr>
            <p:ph idx="1"/>
          </p:nvPr>
        </p:nvSpPr>
        <p:spPr/>
        <p:txBody>
          <a:bodyPr>
            <a:normAutofit lnSpcReduction="10000"/>
          </a:bodyPr>
          <a:lstStyle/>
          <a:p>
            <a:r>
              <a:rPr lang="en-US" sz="2400" dirty="0" smtClean="0">
                <a:latin typeface="Calibri" panose="020F0502020204030204" pitchFamily="34" charset="0"/>
              </a:rPr>
              <a:t>Georgia taxpayers married filing jointly sell their business in 2018 resulting in combined GA taxable income of $500,000 for 2018.  Taxpayers extend their 2018 return without payment and file on October 15, 2019.  </a:t>
            </a:r>
          </a:p>
          <a:p>
            <a:pPr lvl="1"/>
            <a:r>
              <a:rPr lang="en-US" sz="1800" dirty="0" smtClean="0">
                <a:latin typeface="Calibri" panose="020F0502020204030204" pitchFamily="34" charset="0"/>
              </a:rPr>
              <a:t>Total Georgia Income Tax = $30,000</a:t>
            </a:r>
          </a:p>
          <a:p>
            <a:pPr lvl="1"/>
            <a:r>
              <a:rPr lang="en-US" sz="1800" dirty="0" smtClean="0">
                <a:latin typeface="Calibri" panose="020F0502020204030204" pitchFamily="34" charset="0"/>
              </a:rPr>
              <a:t>Cost of GA Film Tax Credits Purchased October 1, 2019= $27,000</a:t>
            </a:r>
          </a:p>
          <a:p>
            <a:pPr lvl="1"/>
            <a:r>
              <a:rPr lang="en-US" sz="1800" dirty="0" smtClean="0">
                <a:latin typeface="Calibri" panose="020F0502020204030204" pitchFamily="34" charset="0"/>
              </a:rPr>
              <a:t>Taxpayer nets $3,000 on the transaction.</a:t>
            </a:r>
          </a:p>
          <a:p>
            <a:pPr lvl="1"/>
            <a:r>
              <a:rPr lang="en-US" sz="1800" dirty="0" smtClean="0">
                <a:latin typeface="Calibri" panose="020F0502020204030204" pitchFamily="34" charset="0"/>
              </a:rPr>
              <a:t>Taxpayer is not subject to late payment penalty and interest, or underpayment of estimated tax penalty for delaying payment until October since GA Film Tax Credits are treated as withholding.</a:t>
            </a:r>
          </a:p>
          <a:p>
            <a:pPr lvl="1"/>
            <a:r>
              <a:rPr lang="en-US" sz="1800" dirty="0" smtClean="0">
                <a:latin typeface="Calibri" panose="020F0502020204030204" pitchFamily="34" charset="0"/>
              </a:rPr>
              <a:t>Taxpayer will have $3,000 of Short Term Capital Gain in 2019 slightly reducing the benefit. </a:t>
            </a:r>
          </a:p>
          <a:p>
            <a:pPr lvl="1"/>
            <a:endParaRPr lang="en-US" sz="1800" dirty="0" smtClean="0">
              <a:latin typeface="Calibri" panose="020F0502020204030204" pitchFamily="34" charset="0"/>
            </a:endParaRPr>
          </a:p>
          <a:p>
            <a:pPr lvl="1"/>
            <a:endParaRPr lang="en-US" dirty="0"/>
          </a:p>
        </p:txBody>
      </p:sp>
      <p:sp>
        <p:nvSpPr>
          <p:cNvPr id="4" name="Date Placeholder 3"/>
          <p:cNvSpPr>
            <a:spLocks noGrp="1"/>
          </p:cNvSpPr>
          <p:nvPr>
            <p:ph type="dt" sz="half" idx="10"/>
          </p:nvPr>
        </p:nvSpPr>
        <p:spPr/>
        <p:txBody>
          <a:bodyPr/>
          <a:lstStyle/>
          <a:p>
            <a:r>
              <a:rPr lang="en-US" dirty="0" smtClean="0"/>
              <a:t>Atlanta 404.253.7500    I   Nashville 615.259.7600 </a:t>
            </a:r>
            <a:endParaRPr lang="en-US" dirty="0"/>
          </a:p>
        </p:txBody>
      </p:sp>
      <p:sp>
        <p:nvSpPr>
          <p:cNvPr id="5" name="Footer Placeholder 4"/>
          <p:cNvSpPr>
            <a:spLocks noGrp="1"/>
          </p:cNvSpPr>
          <p:nvPr>
            <p:ph type="ftr" sz="quarter" idx="11"/>
          </p:nvPr>
        </p:nvSpPr>
        <p:spPr/>
        <p:txBody>
          <a:bodyPr/>
          <a:lstStyle/>
          <a:p>
            <a:r>
              <a:rPr lang="en-US" dirty="0" smtClean="0"/>
              <a:t>www.frazierdeeter.com </a:t>
            </a:r>
          </a:p>
        </p:txBody>
      </p:sp>
      <p:sp>
        <p:nvSpPr>
          <p:cNvPr id="6" name="Slide Number Placeholder 5"/>
          <p:cNvSpPr>
            <a:spLocks noGrp="1"/>
          </p:cNvSpPr>
          <p:nvPr>
            <p:ph type="sldNum" sz="quarter" idx="12"/>
          </p:nvPr>
        </p:nvSpPr>
        <p:spPr/>
        <p:txBody>
          <a:bodyPr/>
          <a:lstStyle/>
          <a:p>
            <a:fld id="{73F34BD9-98F6-4F3C-8C10-B48A54C26F84}" type="slidenum">
              <a:rPr lang="en-US" smtClean="0"/>
              <a:pPr/>
              <a:t>6</a:t>
            </a:fld>
            <a:endParaRPr lang="en-US" dirty="0"/>
          </a:p>
        </p:txBody>
      </p:sp>
    </p:spTree>
    <p:extLst>
      <p:ext uri="{BB962C8B-B14F-4D97-AF65-F5344CB8AC3E}">
        <p14:creationId xmlns:p14="http://schemas.microsoft.com/office/powerpoint/2010/main" xmlns="" val="12384866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Opportunity Funds</a:t>
            </a:r>
            <a:endParaRPr lang="en-US" dirty="0"/>
          </a:p>
        </p:txBody>
      </p:sp>
      <p:sp>
        <p:nvSpPr>
          <p:cNvPr id="2" name="Text Placeholder 1"/>
          <p:cNvSpPr>
            <a:spLocks noGrp="1"/>
          </p:cNvSpPr>
          <p:nvPr>
            <p:ph type="body" sz="quarter" idx="10"/>
          </p:nvPr>
        </p:nvSpPr>
        <p:spPr/>
        <p:txBody>
          <a:bodyPr/>
          <a:lstStyle/>
          <a:p>
            <a:r>
              <a:rPr lang="en-US" sz="4000" dirty="0" smtClean="0"/>
              <a:t>Jennifer Gruner, CPA</a:t>
            </a:r>
            <a:endParaRPr lang="en-US" sz="4000" dirty="0"/>
          </a:p>
        </p:txBody>
      </p:sp>
    </p:spTree>
    <p:extLst>
      <p:ext uri="{BB962C8B-B14F-4D97-AF65-F5344CB8AC3E}">
        <p14:creationId xmlns:p14="http://schemas.microsoft.com/office/powerpoint/2010/main" xmlns="" val="29214738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chemeClr val="tx2"/>
                </a:solidFill>
                <a:latin typeface="Calibri" panose="020F0502020204030204" pitchFamily="34" charset="0"/>
                <a:ea typeface="+mn-ea"/>
                <a:cs typeface="+mn-cs"/>
              </a:rPr>
              <a:t>Introduction</a:t>
            </a:r>
          </a:p>
        </p:txBody>
      </p:sp>
      <p:sp>
        <p:nvSpPr>
          <p:cNvPr id="3" name="Content Placeholder 2"/>
          <p:cNvSpPr>
            <a:spLocks noGrp="1"/>
          </p:cNvSpPr>
          <p:nvPr>
            <p:ph idx="1"/>
          </p:nvPr>
        </p:nvSpPr>
        <p:spPr>
          <a:xfrm>
            <a:off x="457200" y="1752601"/>
            <a:ext cx="8458200" cy="3810000"/>
          </a:xfrm>
        </p:spPr>
        <p:txBody>
          <a:bodyPr>
            <a:noAutofit/>
          </a:bodyPr>
          <a:lstStyle/>
          <a:p>
            <a:pPr lvl="0" fontAlgn="base"/>
            <a:r>
              <a:rPr lang="en-US" sz="2400" dirty="0">
                <a:latin typeface="Calibri" panose="020F0502020204030204" pitchFamily="34" charset="0"/>
              </a:rPr>
              <a:t>The </a:t>
            </a:r>
            <a:r>
              <a:rPr lang="en-US" sz="2400" dirty="0" smtClean="0">
                <a:latin typeface="Calibri" panose="020F0502020204030204" pitchFamily="34" charset="0"/>
              </a:rPr>
              <a:t>Tax Cuts &amp; Jobs Act introduced </a:t>
            </a:r>
            <a:r>
              <a:rPr lang="en-US" sz="2400" dirty="0">
                <a:latin typeface="Calibri" panose="020F0502020204030204" pitchFamily="34" charset="0"/>
              </a:rPr>
              <a:t>the concept of "Opportunity </a:t>
            </a:r>
            <a:r>
              <a:rPr lang="en-US" sz="2400" dirty="0" smtClean="0">
                <a:latin typeface="Calibri" panose="020F0502020204030204" pitchFamily="34" charset="0"/>
              </a:rPr>
              <a:t>Zones” &amp; “Opportunity Funds”</a:t>
            </a:r>
          </a:p>
          <a:p>
            <a:pPr lvl="1" fontAlgn="base"/>
            <a:r>
              <a:rPr lang="en-US" sz="1800" dirty="0" smtClean="0">
                <a:latin typeface="Calibri" panose="020F0502020204030204" pitchFamily="34" charset="0"/>
              </a:rPr>
              <a:t>A new </a:t>
            </a:r>
            <a:r>
              <a:rPr lang="en-US" sz="1800" dirty="0">
                <a:latin typeface="Calibri" panose="020F0502020204030204" pitchFamily="34" charset="0"/>
              </a:rPr>
              <a:t>community investment tool designed to drive long-term </a:t>
            </a:r>
            <a:r>
              <a:rPr lang="en-US" sz="1800" dirty="0" smtClean="0">
                <a:latin typeface="Calibri" panose="020F0502020204030204" pitchFamily="34" charset="0"/>
              </a:rPr>
              <a:t>capital investment </a:t>
            </a:r>
            <a:r>
              <a:rPr lang="en-US" sz="1800" b="1" dirty="0" smtClean="0">
                <a:latin typeface="Calibri" panose="020F0502020204030204" pitchFamily="34" charset="0"/>
              </a:rPr>
              <a:t>via tax incentives </a:t>
            </a:r>
            <a:r>
              <a:rPr lang="en-US" sz="1800" dirty="0" smtClean="0">
                <a:latin typeface="Calibri" panose="020F0502020204030204" pitchFamily="34" charset="0"/>
              </a:rPr>
              <a:t>to </a:t>
            </a:r>
            <a:r>
              <a:rPr lang="en-US" sz="1800" dirty="0">
                <a:latin typeface="Calibri" panose="020F0502020204030204" pitchFamily="34" charset="0"/>
              </a:rPr>
              <a:t>rural and low-income urban communities throughout the </a:t>
            </a:r>
            <a:r>
              <a:rPr lang="en-US" sz="1800" dirty="0" smtClean="0">
                <a:latin typeface="Calibri" panose="020F0502020204030204" pitchFamily="34" charset="0"/>
              </a:rPr>
              <a:t>nation.</a:t>
            </a:r>
          </a:p>
          <a:p>
            <a:pPr lvl="1" fontAlgn="base"/>
            <a:r>
              <a:rPr lang="en-US" sz="1800" dirty="0" smtClean="0">
                <a:latin typeface="Calibri" panose="020F0502020204030204" pitchFamily="34" charset="0"/>
              </a:rPr>
              <a:t>The </a:t>
            </a:r>
            <a:r>
              <a:rPr lang="en-US" sz="1800" dirty="0">
                <a:latin typeface="Calibri" panose="020F0502020204030204" pitchFamily="34" charset="0"/>
              </a:rPr>
              <a:t>basic concept underlying Opportunity Zones is that US taxpayers with built-in gain in capital investments in other sectors of the economy will be encouraged to redeploy these capital investments into designated low-income </a:t>
            </a:r>
            <a:r>
              <a:rPr lang="en-US" sz="1800" dirty="0" smtClean="0">
                <a:latin typeface="Calibri" panose="020F0502020204030204" pitchFamily="34" charset="0"/>
              </a:rPr>
              <a:t>areas (Opportunity Zones) </a:t>
            </a:r>
            <a:r>
              <a:rPr lang="en-US" sz="1800" dirty="0">
                <a:latin typeface="Calibri" panose="020F0502020204030204" pitchFamily="34" charset="0"/>
              </a:rPr>
              <a:t>by offering tax </a:t>
            </a:r>
            <a:r>
              <a:rPr lang="en-US" sz="1800" dirty="0" smtClean="0">
                <a:latin typeface="Calibri" panose="020F0502020204030204" pitchFamily="34" charset="0"/>
              </a:rPr>
              <a:t>incentives</a:t>
            </a:r>
            <a:r>
              <a:rPr lang="en-US" sz="1800" dirty="0">
                <a:latin typeface="Calibri" panose="020F0502020204030204" pitchFamily="34" charset="0"/>
              </a:rPr>
              <a:t> </a:t>
            </a:r>
            <a:r>
              <a:rPr lang="en-US" sz="1800" dirty="0" smtClean="0">
                <a:latin typeface="Calibri" panose="020F0502020204030204" pitchFamily="34" charset="0"/>
              </a:rPr>
              <a:t>for investing in “Opportunity Funds”</a:t>
            </a:r>
          </a:p>
          <a:p>
            <a:pPr lvl="1" fontAlgn="base"/>
            <a:r>
              <a:rPr lang="en-US" sz="1800" dirty="0" smtClean="0">
                <a:latin typeface="Calibri" panose="020F0502020204030204" pitchFamily="34" charset="0"/>
              </a:rPr>
              <a:t>Opportunity Funds invest in Opportunity Zones</a:t>
            </a:r>
            <a:endParaRPr lang="en-US" sz="18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dirty="0" smtClean="0"/>
              <a:t>www.frazierdeeter.com </a:t>
            </a:r>
          </a:p>
        </p:txBody>
      </p:sp>
      <p:sp>
        <p:nvSpPr>
          <p:cNvPr id="6" name="Slide Number Placeholder 5"/>
          <p:cNvSpPr>
            <a:spLocks noGrp="1"/>
          </p:cNvSpPr>
          <p:nvPr>
            <p:ph type="sldNum" sz="quarter" idx="12"/>
          </p:nvPr>
        </p:nvSpPr>
        <p:spPr/>
        <p:txBody>
          <a:bodyPr/>
          <a:lstStyle/>
          <a:p>
            <a:fld id="{73F34BD9-98F6-4F3C-8C10-B48A54C26F84}" type="slidenum">
              <a:rPr lang="en-US" smtClean="0"/>
              <a:pPr/>
              <a:t>8</a:t>
            </a:fld>
            <a:endParaRPr lang="en-US" dirty="0"/>
          </a:p>
        </p:txBody>
      </p:sp>
    </p:spTree>
    <p:extLst>
      <p:ext uri="{BB962C8B-B14F-4D97-AF65-F5344CB8AC3E}">
        <p14:creationId xmlns:p14="http://schemas.microsoft.com/office/powerpoint/2010/main" xmlns="" val="13493971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2"/>
                </a:solidFill>
                <a:latin typeface="Calibri" panose="020F0502020204030204" pitchFamily="34" charset="0"/>
                <a:ea typeface="+mn-ea"/>
                <a:cs typeface="+mn-cs"/>
              </a:rPr>
              <a:t>Tax Benefits</a:t>
            </a:r>
            <a:endParaRPr lang="en-US" sz="3200" b="1" dirty="0">
              <a:solidFill>
                <a:schemeClr val="tx2"/>
              </a:solidFill>
              <a:latin typeface="Calibri" panose="020F0502020204030204" pitchFamily="34" charset="0"/>
              <a:ea typeface="+mn-ea"/>
              <a:cs typeface="+mn-cs"/>
            </a:endParaRPr>
          </a:p>
        </p:txBody>
      </p:sp>
      <p:sp>
        <p:nvSpPr>
          <p:cNvPr id="3" name="Content Placeholder 2"/>
          <p:cNvSpPr>
            <a:spLocks noGrp="1"/>
          </p:cNvSpPr>
          <p:nvPr>
            <p:ph idx="1"/>
          </p:nvPr>
        </p:nvSpPr>
        <p:spPr>
          <a:xfrm>
            <a:off x="457200" y="1752600"/>
            <a:ext cx="8458200" cy="4419599"/>
          </a:xfrm>
        </p:spPr>
        <p:txBody>
          <a:bodyPr>
            <a:noAutofit/>
          </a:bodyPr>
          <a:lstStyle/>
          <a:p>
            <a:pPr fontAlgn="base"/>
            <a:r>
              <a:rPr lang="en-US" sz="2400" dirty="0">
                <a:latin typeface="Calibri" panose="020F0502020204030204" pitchFamily="34" charset="0"/>
              </a:rPr>
              <a:t>A taxpayer </a:t>
            </a:r>
            <a:r>
              <a:rPr lang="en-US" sz="2400" dirty="0" smtClean="0">
                <a:latin typeface="Calibri" panose="020F0502020204030204" pitchFamily="34" charset="0"/>
              </a:rPr>
              <a:t>who reinvests capital gains into an “Opportunity Fund” within 180 days can now </a:t>
            </a:r>
            <a:r>
              <a:rPr lang="en-US" sz="2400" dirty="0">
                <a:latin typeface="Calibri" panose="020F0502020204030204" pitchFamily="34" charset="0"/>
              </a:rPr>
              <a:t>enjoy the following tax benefits:</a:t>
            </a:r>
          </a:p>
          <a:p>
            <a:pPr lvl="1" fontAlgn="base"/>
            <a:r>
              <a:rPr lang="en-US" sz="1800" b="1" dirty="0" smtClean="0">
                <a:latin typeface="Calibri" panose="020F0502020204030204" pitchFamily="34" charset="0"/>
              </a:rPr>
              <a:t>Tax Deferral</a:t>
            </a:r>
            <a:r>
              <a:rPr lang="en-US" sz="1800" b="1" dirty="0">
                <a:latin typeface="Calibri" panose="020F0502020204030204" pitchFamily="34" charset="0"/>
              </a:rPr>
              <a:t>: </a:t>
            </a:r>
            <a:r>
              <a:rPr lang="en-US" sz="1800" dirty="0" smtClean="0">
                <a:latin typeface="Calibri" panose="020F0502020204030204" pitchFamily="34" charset="0"/>
              </a:rPr>
              <a:t>Tax on gains that are reinvested </a:t>
            </a:r>
            <a:r>
              <a:rPr lang="en-US" sz="1800" dirty="0">
                <a:latin typeface="Calibri" panose="020F0502020204030204" pitchFamily="34" charset="0"/>
              </a:rPr>
              <a:t>in </a:t>
            </a:r>
            <a:r>
              <a:rPr lang="en-US" sz="1800" dirty="0" smtClean="0">
                <a:latin typeface="Calibri" panose="020F0502020204030204" pitchFamily="34" charset="0"/>
              </a:rPr>
              <a:t>an Opportunity </a:t>
            </a:r>
            <a:r>
              <a:rPr lang="en-US" sz="1800" dirty="0">
                <a:latin typeface="Calibri" panose="020F0502020204030204" pitchFamily="34" charset="0"/>
              </a:rPr>
              <a:t>Fund </a:t>
            </a:r>
            <a:r>
              <a:rPr lang="en-US" sz="1800" dirty="0" smtClean="0">
                <a:latin typeface="Calibri" panose="020F0502020204030204" pitchFamily="34" charset="0"/>
              </a:rPr>
              <a:t>are </a:t>
            </a:r>
            <a:r>
              <a:rPr lang="en-US" sz="1800" dirty="0">
                <a:latin typeface="Calibri" panose="020F0502020204030204" pitchFamily="34" charset="0"/>
              </a:rPr>
              <a:t>deferred until the earlier of the date that the taxpayer sells its interest in the Fund or December 31, 2026</a:t>
            </a:r>
            <a:r>
              <a:rPr lang="en-US" sz="1800" dirty="0" smtClean="0">
                <a:latin typeface="Calibri" panose="020F0502020204030204" pitchFamily="34" charset="0"/>
              </a:rPr>
              <a:t>.</a:t>
            </a:r>
          </a:p>
          <a:p>
            <a:pPr lvl="1" fontAlgn="base"/>
            <a:endParaRPr lang="en-US" sz="1800" dirty="0">
              <a:latin typeface="Calibri" panose="020F0502020204030204" pitchFamily="34" charset="0"/>
            </a:endParaRPr>
          </a:p>
          <a:p>
            <a:pPr lvl="1" fontAlgn="base"/>
            <a:r>
              <a:rPr lang="en-US" sz="1800" b="1" dirty="0">
                <a:latin typeface="Calibri" panose="020F0502020204030204" pitchFamily="34" charset="0"/>
              </a:rPr>
              <a:t>Capital Gain Reduction: </a:t>
            </a:r>
            <a:r>
              <a:rPr lang="en-US" sz="1800" dirty="0">
                <a:latin typeface="Calibri" panose="020F0502020204030204" pitchFamily="34" charset="0"/>
              </a:rPr>
              <a:t>If the taxpayer invests in the Fund for at least 5 years, 10% of the original gain is excluded; if the investment lasts for at least 7 years, an additional 5% (for a total of 15%) of the original gain is excluded</a:t>
            </a:r>
            <a:r>
              <a:rPr lang="en-US" sz="1800" dirty="0" smtClean="0">
                <a:latin typeface="Calibri" panose="020F0502020204030204" pitchFamily="34" charset="0"/>
              </a:rPr>
              <a:t>.</a:t>
            </a:r>
          </a:p>
          <a:p>
            <a:pPr lvl="1" fontAlgn="base"/>
            <a:endParaRPr lang="en-US" sz="1800" dirty="0">
              <a:latin typeface="Calibri" panose="020F0502020204030204" pitchFamily="34" charset="0"/>
            </a:endParaRPr>
          </a:p>
          <a:p>
            <a:pPr lvl="1" fontAlgn="base"/>
            <a:r>
              <a:rPr lang="en-US" sz="1800" b="1" dirty="0">
                <a:latin typeface="Calibri" panose="020F0502020204030204" pitchFamily="34" charset="0"/>
              </a:rPr>
              <a:t>Appreciation Exclusion: </a:t>
            </a:r>
            <a:r>
              <a:rPr lang="en-US" sz="1800" dirty="0">
                <a:latin typeface="Calibri" panose="020F0502020204030204" pitchFamily="34" charset="0"/>
              </a:rPr>
              <a:t>If the taxpayer invests in the Qualified Opportunity Fund for at least 10 years, all appreciation in the </a:t>
            </a:r>
            <a:r>
              <a:rPr lang="en-US" sz="1800" dirty="0" smtClean="0">
                <a:latin typeface="Calibri" panose="020F0502020204030204" pitchFamily="34" charset="0"/>
              </a:rPr>
              <a:t>investment over the 10 year period </a:t>
            </a:r>
            <a:r>
              <a:rPr lang="en-US" sz="1800" dirty="0">
                <a:latin typeface="Calibri" panose="020F0502020204030204" pitchFamily="34" charset="0"/>
              </a:rPr>
              <a:t>will be </a:t>
            </a:r>
            <a:r>
              <a:rPr lang="en-US" sz="1800" dirty="0" smtClean="0">
                <a:latin typeface="Calibri" panose="020F0502020204030204" pitchFamily="34" charset="0"/>
              </a:rPr>
              <a:t>tax-free (the original gain will be taxed no later than 12.31.2026).</a:t>
            </a:r>
            <a:endParaRPr lang="en-US" sz="18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dirty="0" smtClean="0"/>
              <a:t>www.frazierdeeter.com </a:t>
            </a:r>
          </a:p>
        </p:txBody>
      </p:sp>
      <p:sp>
        <p:nvSpPr>
          <p:cNvPr id="6" name="Slide Number Placeholder 5"/>
          <p:cNvSpPr>
            <a:spLocks noGrp="1"/>
          </p:cNvSpPr>
          <p:nvPr>
            <p:ph type="sldNum" sz="quarter" idx="12"/>
          </p:nvPr>
        </p:nvSpPr>
        <p:spPr/>
        <p:txBody>
          <a:bodyPr/>
          <a:lstStyle/>
          <a:p>
            <a:fld id="{73F34BD9-98F6-4F3C-8C10-B48A54C26F84}" type="slidenum">
              <a:rPr lang="en-US" smtClean="0"/>
              <a:pPr/>
              <a:t>9</a:t>
            </a:fld>
            <a:endParaRPr lang="en-US" dirty="0"/>
          </a:p>
        </p:txBody>
      </p:sp>
    </p:spTree>
    <p:extLst>
      <p:ext uri="{BB962C8B-B14F-4D97-AF65-F5344CB8AC3E}">
        <p14:creationId xmlns:p14="http://schemas.microsoft.com/office/powerpoint/2010/main" xmlns="" val="22031225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1F497D"/>
      </a:accent1>
      <a:accent2>
        <a:srgbClr val="9BBB59"/>
      </a:accent2>
      <a:accent3>
        <a:srgbClr val="BFBFBF"/>
      </a:accent3>
      <a:accent4>
        <a:srgbClr val="4F81BD"/>
      </a:accent4>
      <a:accent5>
        <a:srgbClr val="E36C09"/>
      </a:accent5>
      <a:accent6>
        <a:srgbClr val="B8CCE4"/>
      </a:accent6>
      <a:hlink>
        <a:srgbClr val="548DD4"/>
      </a:hlink>
      <a:folHlink>
        <a:srgbClr val="F8A5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5466</TotalTime>
  <Words>1332</Words>
  <Application>Microsoft Office PowerPoint</Application>
  <PresentationFormat>On-screen Show (4:3)</PresentationFormat>
  <Paragraphs>204</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GA Film Tax Credits, Opportunity Funds, &amp; GA Cannabis Industry</vt:lpstr>
      <vt:lpstr>Georgia Film Tax Credits</vt:lpstr>
      <vt:lpstr>Slide 3</vt:lpstr>
      <vt:lpstr>Slide 4</vt:lpstr>
      <vt:lpstr>Georgia Film Tax Credits</vt:lpstr>
      <vt:lpstr>Example</vt:lpstr>
      <vt:lpstr>Opportunity Funds</vt:lpstr>
      <vt:lpstr>Introduction</vt:lpstr>
      <vt:lpstr>Tax Benefits</vt:lpstr>
      <vt:lpstr>Beneficiaries</vt:lpstr>
      <vt:lpstr>How Do the Tax Benefits Work?</vt:lpstr>
      <vt:lpstr>How Do the Tax Benefits Work?</vt:lpstr>
      <vt:lpstr>GA Cannabis Industry</vt:lpstr>
      <vt:lpstr>Key Tax Challenges</vt:lpstr>
      <vt:lpstr>280E states:</vt:lpstr>
      <vt:lpstr>Inventory Methodology</vt:lpstr>
      <vt:lpstr>Upcoming Legislation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Kimmey, Susannah</dc:creator>
  <cp:lastModifiedBy>Diane</cp:lastModifiedBy>
  <cp:revision>170</cp:revision>
  <cp:lastPrinted>2016-06-06T20:05:18Z</cp:lastPrinted>
  <dcterms:created xsi:type="dcterms:W3CDTF">2012-08-10T15:05:11Z</dcterms:created>
  <dcterms:modified xsi:type="dcterms:W3CDTF">2019-05-28T14:58:01Z</dcterms:modified>
</cp:coreProperties>
</file>