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63" r:id="rId4"/>
    <p:sldId id="258" r:id="rId5"/>
    <p:sldId id="275" r:id="rId6"/>
    <p:sldId id="287" r:id="rId7"/>
    <p:sldId id="288" r:id="rId8"/>
    <p:sldId id="289" r:id="rId9"/>
    <p:sldId id="259" r:id="rId10"/>
    <p:sldId id="276" r:id="rId11"/>
    <p:sldId id="260" r:id="rId12"/>
    <p:sldId id="262" r:id="rId13"/>
    <p:sldId id="277" r:id="rId14"/>
    <p:sldId id="294" r:id="rId15"/>
    <p:sldId id="261" r:id="rId16"/>
    <p:sldId id="264" r:id="rId17"/>
    <p:sldId id="278" r:id="rId18"/>
    <p:sldId id="265" r:id="rId19"/>
    <p:sldId id="279" r:id="rId20"/>
    <p:sldId id="290" r:id="rId21"/>
    <p:sldId id="266" r:id="rId22"/>
    <p:sldId id="280" r:id="rId23"/>
    <p:sldId id="267" r:id="rId24"/>
    <p:sldId id="281" r:id="rId25"/>
    <p:sldId id="291" r:id="rId26"/>
    <p:sldId id="292" r:id="rId27"/>
    <p:sldId id="293" r:id="rId28"/>
    <p:sldId id="282" r:id="rId29"/>
    <p:sldId id="284" r:id="rId30"/>
    <p:sldId id="285" r:id="rId31"/>
    <p:sldId id="268" r:id="rId32"/>
    <p:sldId id="269" r:id="rId33"/>
    <p:sldId id="283" r:id="rId34"/>
    <p:sldId id="270" r:id="rId35"/>
    <p:sldId id="271" r:id="rId36"/>
    <p:sldId id="272" r:id="rId37"/>
    <p:sldId id="273" r:id="rId38"/>
    <p:sldId id="274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02" autoAdjust="0"/>
  </p:normalViewPr>
  <p:slideViewPr>
    <p:cSldViewPr snapToGrid="0" snapToObjects="1">
      <p:cViewPr varScale="1">
        <p:scale>
          <a:sx n="39" d="100"/>
          <a:sy n="39" d="100"/>
        </p:scale>
        <p:origin x="-20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88F5C-8FCA-004B-9B8E-6F4C42E87B19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1E5E1-626A-6143-BA24-8FDF2C4BB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B7588-4BB9-AB4D-8179-DC471E02993D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F7A10-80E2-414B-B1DB-B0D787FE2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F7A10-80E2-414B-B1DB-B0D787FE2F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2B6-3C0E-644A-B29A-530C7B6C86B1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F64-A78C-4E4C-87FE-F54CBA714BFA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4E7E-40CE-FE4D-B5FA-2863B4C4BEDF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8AC17-94C9-3B4F-A8EA-87D852AA18C9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39A8-2189-034E-8C87-6A21A1222805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447A-AD66-A94E-8CE8-CBE25E05859E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B952-D566-C34F-A31C-2A85AECD6C24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2BEC-D94B-F347-94C7-F2C8AF15E008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FB65-8694-CB46-BF54-F823535E588D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A664-2EAF-F441-84DB-2E965E2C181A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C05B-7B55-9142-86B7-AB67D6DF6515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2ACF6-7B6D-554E-BEF8-F75B8DF0B36A}" type="datetime1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2018 DB Consulting,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795-80EB-DE44-B858-2E4FA64A9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cap="small" dirty="0" smtClean="0">
                <a:latin typeface="Arial"/>
                <a:cs typeface="Arial"/>
              </a:rPr>
              <a:t>Valuation Theory</a:t>
            </a:r>
            <a:br>
              <a:rPr lang="en-US" cap="small" dirty="0" smtClean="0">
                <a:latin typeface="Arial"/>
                <a:cs typeface="Arial"/>
              </a:rPr>
            </a:br>
            <a:r>
              <a:rPr lang="en-US" cap="small" dirty="0" smtClean="0">
                <a:latin typeface="Arial"/>
                <a:cs typeface="Arial"/>
              </a:rPr>
              <a:t>For Business Brokers</a:t>
            </a: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cap="small" dirty="0" smtClean="0">
                <a:latin typeface="Arial"/>
                <a:cs typeface="Arial"/>
              </a:rPr>
              <a:t>Georgia Association of Business Brokers </a:t>
            </a:r>
          </a:p>
          <a:p>
            <a:r>
              <a:rPr lang="en-US" i="1" cap="small" dirty="0" smtClean="0">
                <a:latin typeface="Arial"/>
                <a:cs typeface="Arial"/>
              </a:rPr>
              <a:t>October 2018 Fall Conference</a:t>
            </a:r>
          </a:p>
          <a:p>
            <a:endParaRPr lang="en-US" i="1" cap="small" dirty="0" smtClean="0">
              <a:latin typeface="Arial"/>
              <a:cs typeface="Arial"/>
            </a:endParaRPr>
          </a:p>
          <a:p>
            <a:r>
              <a:rPr lang="en-US" i="1" cap="small" dirty="0" smtClean="0">
                <a:latin typeface="Arial"/>
                <a:cs typeface="Arial"/>
              </a:rPr>
              <a:t>Dan Browning, JD, MAFF, ABAR</a:t>
            </a:r>
          </a:p>
          <a:p>
            <a:r>
              <a:rPr lang="en-US" i="1" cap="small" dirty="0" smtClean="0">
                <a:latin typeface="Arial"/>
                <a:cs typeface="Arial"/>
              </a:rPr>
              <a:t>DB Consulting, Inc.</a:t>
            </a:r>
          </a:p>
          <a:p>
            <a:endParaRPr lang="en-US" i="1" cap="small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800" b="1" dirty="0" smtClean="0">
                <a:latin typeface="Arial"/>
                <a:cs typeface="Arial"/>
              </a:rPr>
              <a:t>WATCH OUT!</a:t>
            </a:r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Different databases have different measures of “earnings” – can’t simply use Price/Earnings from all databases combined, must identify each one 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I like to analyze the ratios to find which is most internally consistent and use that one rather than blindly averaging all outcomes, if there’s a big disparity in internal consistency. 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C</a:t>
            </a:r>
            <a:r>
              <a:rPr lang="en-US" sz="2800" dirty="0" smtClean="0">
                <a:latin typeface="Arial"/>
                <a:cs typeface="Arial"/>
              </a:rPr>
              <a:t>ould do regression analysis, or something simpler like Coefficient of Variation – standard deviation divided by mean – easy enough in Excel </a:t>
            </a:r>
          </a:p>
          <a:p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cap="small" dirty="0" smtClean="0">
                <a:latin typeface="Arial"/>
                <a:cs typeface="Arial"/>
              </a:rPr>
              <a:t>Caution – One Size Doesn’t Fit All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It’s not as simple as “3X Owner’s Cash Flow”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Multiples can vary widely across industry sectors</a:t>
            </a:r>
          </a:p>
          <a:p>
            <a:pPr>
              <a:buNone/>
            </a:pPr>
            <a:endParaRPr lang="en-US" sz="16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cap="small" dirty="0" smtClean="0">
                <a:latin typeface="Arial"/>
                <a:cs typeface="Arial"/>
              </a:rPr>
              <a:t>Caution – One Size Doesn’t Fit All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Price/EBITDA examples from </a:t>
            </a:r>
            <a:r>
              <a:rPr lang="en-US" sz="2000" dirty="0" err="1" smtClean="0">
                <a:latin typeface="Arial"/>
                <a:cs typeface="Arial"/>
              </a:rPr>
              <a:t>DealStats</a:t>
            </a:r>
            <a:r>
              <a:rPr lang="en-US" sz="2000" dirty="0" smtClean="0">
                <a:latin typeface="Arial"/>
                <a:cs typeface="Arial"/>
              </a:rPr>
              <a:t> 3Q 2018 (overall median 3.0):</a:t>
            </a:r>
          </a:p>
          <a:p>
            <a:pPr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16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cap="small" dirty="0" smtClean="0">
                <a:latin typeface="Arial"/>
                <a:cs typeface="Arial"/>
              </a:rPr>
              <a:t>Caution – One Size Doesn’t Fit All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Price/EBITDA examples from </a:t>
            </a:r>
            <a:r>
              <a:rPr lang="en-US" sz="2000" dirty="0" err="1" smtClean="0">
                <a:latin typeface="Arial"/>
                <a:cs typeface="Arial"/>
              </a:rPr>
              <a:t>DealStats</a:t>
            </a:r>
            <a:r>
              <a:rPr lang="en-US" sz="2000" dirty="0" smtClean="0">
                <a:latin typeface="Arial"/>
                <a:cs typeface="Arial"/>
              </a:rPr>
              <a:t> 3Q 2018 (overall median 3.0):</a:t>
            </a:r>
          </a:p>
          <a:p>
            <a:pPr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1800" dirty="0" smtClean="0">
                <a:latin typeface="Arial"/>
                <a:cs typeface="Arial"/>
              </a:rPr>
              <a:t>Information 11.1					Health Care and Social Assistance 6.4 </a:t>
            </a:r>
          </a:p>
          <a:p>
            <a:pPr>
              <a:buNone/>
            </a:pPr>
            <a:r>
              <a:rPr lang="en-US" sz="1800" dirty="0" smtClean="0">
                <a:latin typeface="Arial"/>
                <a:cs typeface="Arial"/>
              </a:rPr>
              <a:t>Mining and Gas Extraction 8.6		Construction 4.0</a:t>
            </a:r>
          </a:p>
          <a:p>
            <a:pPr>
              <a:buNone/>
            </a:pPr>
            <a:r>
              <a:rPr lang="en-US" sz="1800" dirty="0" smtClean="0">
                <a:latin typeface="Arial"/>
                <a:cs typeface="Arial"/>
              </a:rPr>
              <a:t>Wholesale Trade 5.6				Retail Trade 4.0</a:t>
            </a:r>
          </a:p>
          <a:p>
            <a:pPr>
              <a:buNone/>
            </a:pPr>
            <a:r>
              <a:rPr lang="en-US" sz="1800" dirty="0" smtClean="0">
                <a:latin typeface="Arial"/>
                <a:cs typeface="Arial"/>
              </a:rPr>
              <a:t>Transportation 3.8				Accommodation and Food Service 2.5</a:t>
            </a:r>
          </a:p>
          <a:p>
            <a:pPr>
              <a:buNone/>
            </a:pPr>
            <a:endParaRPr lang="en-US" sz="16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cap="small" dirty="0" smtClean="0">
                <a:latin typeface="Arial"/>
                <a:cs typeface="Arial"/>
              </a:rPr>
              <a:t>Sources of transaction data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Deal Stats (Pratt’s Stats) </a:t>
            </a:r>
          </a:p>
          <a:p>
            <a:r>
              <a:rPr lang="en-US" sz="2800" dirty="0" err="1" smtClean="0">
                <a:latin typeface="Arial"/>
                <a:cs typeface="Arial"/>
              </a:rPr>
              <a:t>BizComps</a:t>
            </a:r>
            <a:r>
              <a:rPr lang="en-US" sz="2800" dirty="0" smtClean="0">
                <a:latin typeface="Arial"/>
                <a:cs typeface="Arial"/>
              </a:rPr>
              <a:t> </a:t>
            </a:r>
          </a:p>
          <a:p>
            <a:r>
              <a:rPr lang="en-US" sz="2800" dirty="0" smtClean="0">
                <a:latin typeface="Arial"/>
                <a:cs typeface="Arial"/>
              </a:rPr>
              <a:t>Institute of Business Appraisers database</a:t>
            </a:r>
          </a:p>
          <a:p>
            <a:r>
              <a:rPr lang="en-US" sz="2800" dirty="0" smtClean="0">
                <a:latin typeface="Arial"/>
                <a:cs typeface="Arial"/>
              </a:rPr>
              <a:t>Done Deals</a:t>
            </a:r>
          </a:p>
          <a:p>
            <a:r>
              <a:rPr lang="en-US" sz="2800" dirty="0" smtClean="0">
                <a:latin typeface="Arial"/>
                <a:cs typeface="Arial"/>
              </a:rPr>
              <a:t>Personal records/history of transactions</a:t>
            </a:r>
          </a:p>
          <a:p>
            <a:r>
              <a:rPr lang="en-US" sz="2800" dirty="0" smtClean="0">
                <a:latin typeface="Arial"/>
                <a:cs typeface="Arial"/>
              </a:rPr>
              <a:t>Others?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800" dirty="0" smtClean="0">
                <a:latin typeface="Arial"/>
                <a:cs typeface="Arial"/>
              </a:rPr>
              <a:t>The value of the business developed under an Income Approach creates a value inclusive of all tangible and intangible assets of the company.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algn="ctr"/>
            <a:endParaRPr lang="en-US" sz="2800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800" dirty="0" smtClean="0">
                <a:latin typeface="Arial"/>
                <a:cs typeface="Arial"/>
              </a:rPr>
              <a:t>In theory, whatever operating assets are required to generate the earnings are included in the value developed from applying the appropriate capitalization rate.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Principle is </a:t>
            </a:r>
            <a:r>
              <a:rPr lang="en-US" sz="2800" i="1" dirty="0" smtClean="0">
                <a:latin typeface="Arial"/>
                <a:cs typeface="Arial"/>
              </a:rPr>
              <a:t>Return On Investment</a:t>
            </a:r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Buyers are looking for a return on their investment that matches the degree of risk inherent in the investment. 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Riskier investments require higher returns. 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Investing (buying) a small private company is inherently riskier than buying shares of stocks in large, publicly traded companies.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latin typeface="Arial"/>
                <a:cs typeface="Arial"/>
              </a:rPr>
              <a:t>Required Disclaimer</a:t>
            </a: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This presentation is for educational purposes only.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r>
              <a:rPr lang="en-US" dirty="0" smtClean="0">
                <a:latin typeface="Arial"/>
                <a:cs typeface="Arial"/>
              </a:rPr>
              <a:t>Anything discussed herein cannot be used against me in a litigation setting. 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r>
              <a:rPr lang="en-US" dirty="0" smtClean="0">
                <a:latin typeface="Arial"/>
                <a:cs typeface="Arial"/>
              </a:rPr>
              <a:t>Examples have been changed to protect the innocent (and not so innocent).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cap="small" dirty="0" smtClean="0">
                <a:latin typeface="Arial"/>
                <a:cs typeface="Arial"/>
              </a:rPr>
              <a:t>Typical Rates of Return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Certificates of deposit 					1%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US treasury bonds 						2%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Mutual funds/public stocks	 		8-9%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Established convenience store		</a:t>
            </a:r>
            <a:r>
              <a:rPr lang="en-US" sz="2800" b="1" i="1" dirty="0" smtClean="0">
                <a:latin typeface="Arial"/>
                <a:cs typeface="Arial"/>
              </a:rPr>
              <a:t>???%</a:t>
            </a:r>
          </a:p>
          <a:p>
            <a:pPr>
              <a:buNone/>
            </a:pPr>
            <a:r>
              <a:rPr lang="en-US" sz="2800" b="1" i="1" dirty="0" smtClean="0">
                <a:latin typeface="Arial"/>
                <a:cs typeface="Arial"/>
              </a:rPr>
              <a:t>	(This is the question!)</a:t>
            </a:r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Venture capital funding 				25% 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Startup tech companies 				30-35%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800" dirty="0" smtClean="0">
                <a:latin typeface="Arial"/>
                <a:cs typeface="Arial"/>
              </a:rPr>
              <a:t>One of the keys to developing a reliable, reasonable value for the business is choosing the correct earnings base. 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800" i="1" dirty="0" smtClean="0">
                <a:latin typeface="Arial"/>
                <a:cs typeface="Arial"/>
              </a:rPr>
              <a:t>Two steps to address when selecting a reasonable estimate of earnings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Selecting the level of earnings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Forecasting the most reasonable estimate of stable earnings into the future.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The earnings base is capitalized to develop a value for the ongoing business. 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i="1" dirty="0" smtClean="0">
                <a:latin typeface="Arial"/>
                <a:cs typeface="Arial"/>
              </a:rPr>
              <a:t>Single Period Capitalization </a:t>
            </a:r>
            <a:r>
              <a:rPr lang="en-US" sz="2400" dirty="0" smtClean="0">
                <a:latin typeface="Arial"/>
                <a:cs typeface="Arial"/>
              </a:rPr>
              <a:t>– if earnings are stable, build up a cap rate and apply it to a representative level of earnings 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i="1" dirty="0" smtClean="0">
                <a:latin typeface="Arial"/>
                <a:cs typeface="Arial"/>
              </a:rPr>
              <a:t>Discounted Cash Flow </a:t>
            </a:r>
            <a:r>
              <a:rPr lang="en-US" sz="2400" dirty="0" smtClean="0">
                <a:latin typeface="Arial"/>
                <a:cs typeface="Arial"/>
              </a:rPr>
              <a:t>– if earnings are not stable, forecast several years of revenue and discount back to present value 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i="1" dirty="0" smtClean="0">
                <a:latin typeface="Arial"/>
                <a:cs typeface="Arial"/>
              </a:rPr>
              <a:t>Capitalization Rate or Discount Rate?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Typically, you “build up” a discount rate first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Cap rate is discount rate minus growth rate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Formula: </a:t>
            </a:r>
            <a:r>
              <a:rPr lang="en-US" sz="2800" i="1" dirty="0" err="1" smtClean="0">
                <a:latin typeface="Arial"/>
                <a:cs typeface="Arial"/>
              </a:rPr>
              <a:t>c</a:t>
            </a:r>
            <a:r>
              <a:rPr lang="en-US" sz="2800" i="1" dirty="0" smtClean="0">
                <a:latin typeface="Arial"/>
                <a:cs typeface="Arial"/>
              </a:rPr>
              <a:t> = </a:t>
            </a:r>
            <a:r>
              <a:rPr lang="en-US" sz="2800" i="1" dirty="0" err="1" smtClean="0">
                <a:latin typeface="Arial"/>
                <a:cs typeface="Arial"/>
              </a:rPr>
              <a:t>k</a:t>
            </a:r>
            <a:r>
              <a:rPr lang="en-US" sz="2800" i="1" dirty="0" smtClean="0">
                <a:latin typeface="Arial"/>
                <a:cs typeface="Arial"/>
              </a:rPr>
              <a:t> – </a:t>
            </a:r>
            <a:r>
              <a:rPr lang="en-US" sz="2800" i="1" dirty="0" err="1" smtClean="0">
                <a:latin typeface="Arial"/>
                <a:cs typeface="Arial"/>
              </a:rPr>
              <a:t>g</a:t>
            </a:r>
            <a:r>
              <a:rPr lang="en-US" sz="2800" i="1" dirty="0" smtClean="0">
                <a:latin typeface="Arial"/>
                <a:cs typeface="Arial"/>
              </a:rPr>
              <a:t> </a:t>
            </a:r>
            <a:endParaRPr lang="en-US" sz="28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cap="small" dirty="0" smtClean="0">
                <a:latin typeface="Arial"/>
                <a:cs typeface="Arial"/>
              </a:rPr>
              <a:t>Income Approach Steps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Arial"/>
                <a:cs typeface="Arial"/>
              </a:rPr>
              <a:t>1) Estimate the net cash flow</a:t>
            </a:r>
          </a:p>
          <a:p>
            <a:pPr marL="457200" indent="-457200"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cap="small" dirty="0" smtClean="0">
                <a:latin typeface="Arial"/>
                <a:cs typeface="Arial"/>
              </a:rPr>
              <a:t>Income Approach Steps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1) Estimate the net cash flow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2) Select the appropriate rate of return (capitalization rate)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cap="small" dirty="0" smtClean="0">
                <a:latin typeface="Arial"/>
                <a:cs typeface="Arial"/>
              </a:rPr>
              <a:t>Income Approach Steps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1) Estimate the net cash flow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2) Select the appropriate rate of return (capitalization rate)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3) Apply the cap rate to the cash flow to calculate business value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i="1" dirty="0" smtClean="0">
                <a:latin typeface="Arial"/>
                <a:cs typeface="Arial"/>
              </a:rPr>
              <a:t>Sources of Rates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Duff &amp; Phelps (used to be Ibbotson)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i="1" dirty="0" smtClean="0">
                <a:latin typeface="Arial"/>
                <a:cs typeface="Arial"/>
              </a:rPr>
              <a:t>Sources of Rates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Duff &amp; Phelps (used to be Ibbotson)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Pepperdine Private Capital Markets (PPCM) studies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latin typeface="Arial"/>
                <a:cs typeface="Arial"/>
              </a:rPr>
              <a:t>Approaches To Value</a:t>
            </a: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Asset or Cost Approach – infrequent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r>
              <a:rPr lang="en-US" dirty="0" smtClean="0">
                <a:latin typeface="Arial"/>
                <a:cs typeface="Arial"/>
              </a:rPr>
              <a:t>Market Approach – comparable transactions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r>
              <a:rPr lang="en-US" dirty="0" smtClean="0">
                <a:latin typeface="Arial"/>
                <a:cs typeface="Arial"/>
              </a:rPr>
              <a:t>Income Approach – single-period capitalization or multi-period discounted cash flow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i="1" dirty="0" smtClean="0">
                <a:latin typeface="Arial"/>
                <a:cs typeface="Arial"/>
              </a:rPr>
              <a:t>Sources of Rates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Duff &amp; Phelps (used to be Ibbotson)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Pepperdine Private Capital Markets (PPCM) studies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“I just know it should be 17%”</a:t>
            </a: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Income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latin typeface="Arial"/>
                <a:cs typeface="Arial"/>
              </a:rPr>
              <a:t>WATCH OUT!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If you derive a cap or discount rate from info based on publicly traded stocks, you also have to make an adjustment for the lack of marketability of your subject company vis-à-vis the public companies. 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This doesn’t have to apply for the Market Approach, as long as you’re using data from smaller, privately owned companies. </a:t>
            </a: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Common Adjustments to Income</a:t>
            </a:r>
            <a:br>
              <a:rPr lang="en-US" cap="small" dirty="0" smtClean="0">
                <a:latin typeface="Arial"/>
                <a:cs typeface="Arial"/>
              </a:rPr>
            </a:br>
            <a:r>
              <a:rPr lang="en-US" sz="3556" i="1" cap="small" dirty="0" smtClean="0">
                <a:latin typeface="Arial"/>
                <a:cs typeface="Arial"/>
              </a:rPr>
              <a:t>(</a:t>
            </a:r>
            <a:r>
              <a:rPr lang="en-US" sz="3111" i="1" cap="small" dirty="0" smtClean="0">
                <a:latin typeface="Arial"/>
                <a:cs typeface="Arial"/>
              </a:rPr>
              <a:t>Briefly – More To Come Next Hour)</a:t>
            </a:r>
            <a:endParaRPr lang="en-US" sz="3111" i="1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Owner’s/Manager’s Salary – could be too high or too low</a:t>
            </a:r>
          </a:p>
          <a:p>
            <a:r>
              <a:rPr lang="en-US" sz="2400" dirty="0" smtClean="0">
                <a:latin typeface="Arial"/>
                <a:cs typeface="Arial"/>
              </a:rPr>
              <a:t>Family member “salaries”</a:t>
            </a:r>
          </a:p>
          <a:p>
            <a:r>
              <a:rPr lang="en-US" sz="2400" dirty="0" smtClean="0">
                <a:latin typeface="Arial"/>
                <a:cs typeface="Arial"/>
              </a:rPr>
              <a:t>Automobiles </a:t>
            </a:r>
          </a:p>
          <a:p>
            <a:r>
              <a:rPr lang="en-US" sz="2400" dirty="0" smtClean="0">
                <a:latin typeface="Arial"/>
                <a:cs typeface="Arial"/>
              </a:rPr>
              <a:t>Travel </a:t>
            </a:r>
          </a:p>
          <a:p>
            <a:r>
              <a:rPr lang="en-US" sz="2400" dirty="0" smtClean="0">
                <a:latin typeface="Arial"/>
                <a:cs typeface="Arial"/>
              </a:rPr>
              <a:t>Rent to related party – again, could be too high or too low</a:t>
            </a:r>
          </a:p>
          <a:p>
            <a:r>
              <a:rPr lang="en-US" sz="2400" dirty="0" smtClean="0">
                <a:latin typeface="Arial"/>
                <a:cs typeface="Arial"/>
              </a:rPr>
              <a:t>Personal/Family Insurance </a:t>
            </a:r>
          </a:p>
          <a:p>
            <a:r>
              <a:rPr lang="en-US" sz="2400" dirty="0" smtClean="0">
                <a:latin typeface="Arial"/>
                <a:cs typeface="Arial"/>
              </a:rPr>
              <a:t>Meals and Entertainment </a:t>
            </a:r>
          </a:p>
          <a:p>
            <a:r>
              <a:rPr lang="en-US" sz="2400" dirty="0" smtClean="0">
                <a:latin typeface="Arial"/>
                <a:cs typeface="Arial"/>
              </a:rPr>
              <a:t>Unrelated/Non-Business Assets </a:t>
            </a:r>
          </a:p>
          <a:p>
            <a:r>
              <a:rPr lang="en-US" sz="2400" dirty="0" smtClean="0">
                <a:latin typeface="Arial"/>
                <a:cs typeface="Arial"/>
              </a:rPr>
              <a:t>Others? </a:t>
            </a: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Justification of Purchase Price</a:t>
            </a:r>
            <a:br>
              <a:rPr lang="en-US" cap="small" dirty="0" smtClean="0">
                <a:latin typeface="Arial"/>
                <a:cs typeface="Arial"/>
              </a:rPr>
            </a:br>
            <a:r>
              <a:rPr lang="en-US" cap="small" dirty="0" smtClean="0">
                <a:latin typeface="Arial"/>
                <a:cs typeface="Arial"/>
              </a:rPr>
              <a:t>a/</a:t>
            </a:r>
            <a:r>
              <a:rPr lang="en-US" cap="small" dirty="0" err="1" smtClean="0">
                <a:latin typeface="Arial"/>
                <a:cs typeface="Arial"/>
              </a:rPr>
              <a:t>k</a:t>
            </a:r>
            <a:r>
              <a:rPr lang="en-US" cap="small" dirty="0" smtClean="0">
                <a:latin typeface="Arial"/>
                <a:cs typeface="Arial"/>
              </a:rPr>
              <a:t>/a “Sanity Check”</a:t>
            </a:r>
            <a:endParaRPr lang="en-US" sz="3556" i="1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 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457450" y="1922463"/>
          <a:ext cx="4229100" cy="4203700"/>
        </p:xfrm>
        <a:graphic>
          <a:graphicData uri="http://schemas.openxmlformats.org/presentationml/2006/ole">
            <p:oleObj spid="_x0000_s41987" name="Worksheet" r:id="rId3" imgW="4228944" imgH="4203545" progId="Excel.Sheet.8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Value Worlds</a:t>
            </a:r>
            <a:br>
              <a:rPr lang="en-US" cap="small" dirty="0" smtClean="0">
                <a:latin typeface="Arial"/>
                <a:cs typeface="Arial"/>
              </a:rPr>
            </a:br>
            <a:r>
              <a:rPr lang="en-US" sz="3200" i="1" cap="small" dirty="0" smtClean="0">
                <a:latin typeface="Arial"/>
                <a:cs typeface="Arial"/>
              </a:rPr>
              <a:t>(A Term Borrowed From Rob </a:t>
            </a:r>
            <a:r>
              <a:rPr lang="en-US" sz="3200" i="1" cap="small" dirty="0" err="1" smtClean="0">
                <a:latin typeface="Arial"/>
                <a:cs typeface="Arial"/>
              </a:rPr>
              <a:t>Slee</a:t>
            </a:r>
            <a:r>
              <a:rPr lang="en-US" sz="3200" i="1" cap="small" dirty="0" smtClean="0">
                <a:latin typeface="Arial"/>
                <a:cs typeface="Arial"/>
              </a:rPr>
              <a:t>)</a:t>
            </a:r>
            <a:endParaRPr lang="en-US" sz="3556" i="1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i="1" cap="small" dirty="0" smtClean="0">
                <a:latin typeface="Arial"/>
                <a:cs typeface="Arial"/>
              </a:rPr>
              <a:t>Fair Market Value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Most common value for business appraisers to use 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“Price at which business would change hands between a hypothetical willing buyer and a willing seller, neither being under any compulsion and both having knowledge of the facts” 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Also </a:t>
            </a:r>
            <a:r>
              <a:rPr lang="en-US" sz="2400" b="1" dirty="0" smtClean="0">
                <a:latin typeface="Arial"/>
                <a:cs typeface="Arial"/>
              </a:rPr>
              <a:t>“financial value” </a:t>
            </a:r>
            <a:r>
              <a:rPr lang="en-US" sz="2400" dirty="0" smtClean="0">
                <a:latin typeface="Arial"/>
                <a:cs typeface="Arial"/>
              </a:rPr>
              <a:t>– a buyer who’s coming in fresh and will have the economic benefits of the business </a:t>
            </a:r>
          </a:p>
          <a:p>
            <a:endParaRPr lang="en-US" sz="5053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small" dirty="0" smtClean="0">
                <a:latin typeface="Arial"/>
                <a:cs typeface="Arial"/>
              </a:rPr>
              <a:t>Value Worlds</a:t>
            </a:r>
            <a:endParaRPr lang="en-US" sz="4000" i="1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i="1" cap="small" dirty="0" smtClean="0">
                <a:latin typeface="Arial"/>
                <a:cs typeface="Arial"/>
              </a:rPr>
              <a:t>Strategic or Synergistic Value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Buyer is engaged in similar lines of business as the target company being acquired. 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Buyer is willing to pay a premium over and above fair market value, with the expectation that the combined synergies of the two entities would yield a greater economic benefit to that particular purchaser than to a hypothetical fair market value purchaser.  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small" dirty="0" smtClean="0">
                <a:latin typeface="Arial"/>
                <a:cs typeface="Arial"/>
              </a:rPr>
              <a:t>Value Worlds</a:t>
            </a:r>
            <a:endParaRPr lang="en-US" sz="4000" i="1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053" dirty="0" smtClean="0">
                <a:latin typeface="Arial"/>
                <a:cs typeface="Arial"/>
              </a:rPr>
              <a:t> </a:t>
            </a:r>
            <a:r>
              <a:rPr lang="en-US" b="1" i="1" cap="small" dirty="0" smtClean="0">
                <a:latin typeface="Arial"/>
                <a:cs typeface="Arial"/>
              </a:rPr>
              <a:t>Banks</a:t>
            </a:r>
            <a:endParaRPr lang="en-US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Will lend only on Fair Market Value, not on Strategic Value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If the company is appraised on FMV but the purchase price exceeds FMV, could be tricky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small" dirty="0" smtClean="0">
                <a:latin typeface="Arial"/>
                <a:cs typeface="Arial"/>
              </a:rPr>
              <a:t>Value Worlds</a:t>
            </a:r>
            <a:endParaRPr lang="en-US" sz="4000" i="1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053" dirty="0" smtClean="0">
                <a:latin typeface="Arial"/>
                <a:cs typeface="Arial"/>
              </a:rPr>
              <a:t> </a:t>
            </a:r>
            <a:r>
              <a:rPr lang="en-US" b="1" i="1" cap="small" dirty="0" smtClean="0">
                <a:latin typeface="Arial"/>
                <a:cs typeface="Arial"/>
              </a:rPr>
              <a:t>Brokers</a:t>
            </a:r>
            <a:endParaRPr lang="en-US" b="1" cap="small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You want to get something approaching Synergistic or Strategic Value for your Selling Client, and… 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You want to pay something approaching Fair Market Value for your Purchasing Client. </a:t>
            </a:r>
          </a:p>
          <a:p>
            <a:endParaRPr lang="en-US" sz="5053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small" dirty="0" smtClean="0">
                <a:latin typeface="Arial"/>
                <a:cs typeface="Arial"/>
              </a:rPr>
              <a:t>Questions?</a:t>
            </a:r>
            <a:endParaRPr lang="en-US" sz="4000" i="1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  <p:pic>
        <p:nvPicPr>
          <p:cNvPr id="4" name="Picture 3" descr="Color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015" y="4068835"/>
            <a:ext cx="2091165" cy="2057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9949" y="1860363"/>
            <a:ext cx="54574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small" dirty="0" smtClean="0">
                <a:latin typeface="Arial"/>
                <a:cs typeface="Arial"/>
              </a:rPr>
              <a:t>Dan Browning</a:t>
            </a:r>
          </a:p>
          <a:p>
            <a:pPr algn="ctr"/>
            <a:r>
              <a:rPr lang="en-US" sz="2800" i="1" cap="small" dirty="0" smtClean="0">
                <a:latin typeface="Arial"/>
                <a:cs typeface="Arial"/>
              </a:rPr>
              <a:t>DB Consulting, Inc.</a:t>
            </a:r>
          </a:p>
          <a:p>
            <a:pPr algn="ctr"/>
            <a:r>
              <a:rPr lang="en-US" sz="2800" cap="small" dirty="0" smtClean="0">
                <a:latin typeface="Arial"/>
                <a:cs typeface="Arial"/>
              </a:rPr>
              <a:t>dan@dbconsultinginc.com</a:t>
            </a:r>
          </a:p>
          <a:p>
            <a:pPr algn="ctr"/>
            <a:r>
              <a:rPr lang="en-US" sz="2800" cap="small" dirty="0" smtClean="0">
                <a:latin typeface="Arial"/>
                <a:cs typeface="Arial"/>
              </a:rPr>
              <a:t>404.932.9960</a:t>
            </a:r>
            <a:endParaRPr lang="en-US" sz="2800" cap="small" dirty="0">
              <a:latin typeface="Arial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Value based on the amount at which other similar companies have been sold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The theoretical underpinning is the </a:t>
            </a:r>
            <a:r>
              <a:rPr lang="en-US" sz="2800" i="1" dirty="0" smtClean="0">
                <a:latin typeface="Arial"/>
                <a:cs typeface="Arial"/>
              </a:rPr>
              <a:t>principle of substitution</a:t>
            </a:r>
            <a:r>
              <a:rPr lang="en-US" sz="2800" dirty="0" smtClean="0">
                <a:latin typeface="Arial"/>
                <a:cs typeface="Arial"/>
              </a:rPr>
              <a:t>, in that a hypothetical, disinterested, financially motivated willing buyer can evaluate many possible targets for acquisition and will not pay more for one particular business than for another comparable, similarly situated business.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latin typeface="Arial"/>
                <a:cs typeface="Arial"/>
              </a:rPr>
              <a:t>MARKET APPROACH STEPS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rial"/>
                <a:cs typeface="Arial"/>
              </a:rPr>
              <a:t>1)	Determine the Company’s revenues (adjusted if necessary)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latin typeface="Arial"/>
                <a:cs typeface="Arial"/>
              </a:rPr>
              <a:t>MARKET APPROACH STEPS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latin typeface="Arial"/>
                <a:cs typeface="Arial"/>
              </a:rPr>
              <a:t>Determine the Company’s revenues (adjusted if necessary) 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Arial"/>
                <a:cs typeface="Arial"/>
              </a:rPr>
              <a:t>Research the market for comparable transactions and price to revenues ratios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latin typeface="Arial"/>
                <a:cs typeface="Arial"/>
              </a:rPr>
              <a:t>MARKET APPROACH STEPS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latin typeface="Arial"/>
                <a:cs typeface="Arial"/>
              </a:rPr>
              <a:t>Determine the Company’s revenues (adjusted if necessary) 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Arial"/>
                <a:cs typeface="Arial"/>
              </a:rPr>
              <a:t>Research the market for comparable transactions and price to revenues ratios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Arial"/>
                <a:cs typeface="Arial"/>
              </a:rPr>
              <a:t>Apply the price to revenues ratio to the company’s revenues figure to calculate business value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latin typeface="Arial"/>
                <a:cs typeface="Arial"/>
              </a:rPr>
              <a:t>Market Approach</a:t>
            </a:r>
            <a:br>
              <a:rPr lang="en-US" cap="small" dirty="0" smtClean="0">
                <a:latin typeface="Arial"/>
                <a:cs typeface="Arial"/>
              </a:rPr>
            </a:br>
            <a:endParaRPr lang="en-US" cap="small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800" dirty="0" smtClean="0">
                <a:latin typeface="Arial"/>
                <a:cs typeface="Arial"/>
              </a:rPr>
              <a:t>Derive </a:t>
            </a:r>
            <a:r>
              <a:rPr lang="en-US" sz="2800" i="1" dirty="0" smtClean="0">
                <a:latin typeface="Arial"/>
                <a:cs typeface="Arial"/>
              </a:rPr>
              <a:t>ratios</a:t>
            </a:r>
            <a:r>
              <a:rPr lang="en-US" sz="2800" dirty="0" smtClean="0">
                <a:latin typeface="Arial"/>
                <a:cs typeface="Arial"/>
              </a:rPr>
              <a:t> from the similar transactions</a:t>
            </a:r>
          </a:p>
          <a:p>
            <a:pPr algn="ctr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Price to Gross Revenues/Sales</a:t>
            </a: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Price to Earnings/Seller’s Discretionary Earnings/Owner’s Cash Flow/EBITDA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smtClean="0">
                <a:latin typeface="Arial"/>
                <a:cs typeface="Arial"/>
              </a:rPr>
              <a:t>Copyright 2018 DB Consulting, Inc.</a:t>
            </a:r>
            <a:endParaRPr lang="en-US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</TotalTime>
  <Words>1421</Words>
  <Application>Microsoft Office PowerPoint</Application>
  <PresentationFormat>On-screen Show (4:3)</PresentationFormat>
  <Paragraphs>274</Paragraphs>
  <Slides>38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Worksheet</vt:lpstr>
      <vt:lpstr>Valuation Theory For Business Brokers</vt:lpstr>
      <vt:lpstr>Required Disclaimer</vt:lpstr>
      <vt:lpstr>Approaches To Value</vt:lpstr>
      <vt:lpstr>Market Approach </vt:lpstr>
      <vt:lpstr>Market Approach </vt:lpstr>
      <vt:lpstr>Market Approach </vt:lpstr>
      <vt:lpstr>Market Approach </vt:lpstr>
      <vt:lpstr>Market Approach </vt:lpstr>
      <vt:lpstr>Market Approach </vt:lpstr>
      <vt:lpstr>Market Approach </vt:lpstr>
      <vt:lpstr>Market Approach </vt:lpstr>
      <vt:lpstr>Market Approach </vt:lpstr>
      <vt:lpstr>Market Approach </vt:lpstr>
      <vt:lpstr>Market Approach </vt:lpstr>
      <vt:lpstr>Market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Income Approach </vt:lpstr>
      <vt:lpstr>Common Adjustments to Income (Briefly – More To Come Next Hour)</vt:lpstr>
      <vt:lpstr>Justification of Purchase Price a/k/a “Sanity Check”</vt:lpstr>
      <vt:lpstr>Value Worlds (A Term Borrowed From Rob Slee)</vt:lpstr>
      <vt:lpstr>Value Worlds</vt:lpstr>
      <vt:lpstr>Value Worlds</vt:lpstr>
      <vt:lpstr>Value Worlds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Valuation Theory For Business Brokers</dc:title>
  <dc:creator>Dan Browning</dc:creator>
  <cp:lastModifiedBy>Diane</cp:lastModifiedBy>
  <cp:revision>26</cp:revision>
  <dcterms:created xsi:type="dcterms:W3CDTF">2018-10-30T13:07:53Z</dcterms:created>
  <dcterms:modified xsi:type="dcterms:W3CDTF">2018-10-30T16:17:49Z</dcterms:modified>
</cp:coreProperties>
</file>