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5" r:id="rId2"/>
    <p:sldId id="437" r:id="rId3"/>
    <p:sldId id="400" r:id="rId4"/>
    <p:sldId id="397" r:id="rId5"/>
    <p:sldId id="470" r:id="rId6"/>
    <p:sldId id="471" r:id="rId7"/>
    <p:sldId id="473" r:id="rId8"/>
    <p:sldId id="475" r:id="rId9"/>
    <p:sldId id="476" r:id="rId10"/>
    <p:sldId id="477" r:id="rId11"/>
    <p:sldId id="486" r:id="rId12"/>
    <p:sldId id="478" r:id="rId13"/>
    <p:sldId id="479" r:id="rId14"/>
    <p:sldId id="480" r:id="rId15"/>
    <p:sldId id="487" r:id="rId16"/>
    <p:sldId id="481" r:id="rId17"/>
    <p:sldId id="482" r:id="rId18"/>
    <p:sldId id="488" r:id="rId19"/>
    <p:sldId id="483" r:id="rId20"/>
    <p:sldId id="484" r:id="rId21"/>
    <p:sldId id="485" r:id="rId22"/>
    <p:sldId id="4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i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C2C6F0"/>
    <a:srgbClr val="4506F8"/>
    <a:srgbClr val="85CBFF"/>
    <a:srgbClr val="E3183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46" autoAdjust="0"/>
    <p:restoredTop sz="86421" autoAdjust="0"/>
  </p:normalViewPr>
  <p:slideViewPr>
    <p:cSldViewPr snapToGrid="0">
      <p:cViewPr>
        <p:scale>
          <a:sx n="88" d="100"/>
          <a:sy n="88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14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david.camp\Documents\Presentations\FNTG_Recharge_Camp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750EB-9047-DE45-9E24-014FA2A72469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7E8F6-5B50-744C-95D6-BC2D4D80B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0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59000">
              <a:schemeClr val="bg1"/>
            </a:gs>
            <a:gs pos="100000">
              <a:schemeClr val="bg1">
                <a:lumMod val="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145322"/>
            <a:ext cx="9144000" cy="1490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5400000" algn="tl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35826"/>
            <a:ext cx="2057400" cy="1663288"/>
          </a:xfrm>
          <a:prstGeom prst="rect">
            <a:avLst/>
          </a:prstGeom>
          <a:effectLst>
            <a:outerShdw blurRad="50800" dist="25400" dir="5400000" algn="tl" rotWithShape="0">
              <a:srgbClr val="000000">
                <a:alpha val="30000"/>
              </a:srgbClr>
            </a:outerShdw>
            <a:reflection stA="10000" endPos="76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085528"/>
            <a:ext cx="6096000" cy="1371600"/>
          </a:xfrm>
          <a:effectLst/>
        </p:spPr>
        <p:txBody>
          <a:bodyPr anchor="t" anchorCtr="0"/>
          <a:lstStyle>
            <a:lvl1pPr algn="l">
              <a:defRPr b="1" spc="-100" baseline="0">
                <a:solidFill>
                  <a:srgbClr val="CE11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71456"/>
            <a:ext cx="6096000" cy="768722"/>
          </a:xfrm>
          <a:effectLst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C646B-85FD-45AD-955F-26947E40BCCE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3340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26428"/>
            <a:ext cx="7334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99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51397" y="1080000"/>
            <a:ext cx="7332937" cy="146879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082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83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83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6611476" y="267840"/>
            <a:ext cx="334812" cy="5685120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460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>
            <a:lvl1pPr>
              <a:defRPr baseline="0">
                <a:solidFill>
                  <a:srgbClr val="CE11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6575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451397" y="1080001"/>
            <a:ext cx="8162343" cy="141084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58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546060"/>
          </a:xfrm>
        </p:spPr>
        <p:txBody>
          <a:bodyPr anchor="t"/>
          <a:lstStyle>
            <a:lvl1pPr algn="l">
              <a:defRPr sz="4000" b="1" cap="all" baseline="0">
                <a:solidFill>
                  <a:srgbClr val="CE11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710588" y="4389121"/>
            <a:ext cx="7790838" cy="138239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320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E11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527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1560"/>
            <a:ext cx="4038600" cy="43527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51397" y="1080000"/>
            <a:ext cx="7332937" cy="146879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183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638062" y="1525087"/>
            <a:ext cx="4062246" cy="652118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1721" y="1540864"/>
            <a:ext cx="4054358" cy="636341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E11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80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80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110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E11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451397" y="1080001"/>
            <a:ext cx="7332937" cy="138239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451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0899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9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9281"/>
            <a:ext cx="3008313" cy="4423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453053" y="1425600"/>
            <a:ext cx="3020091" cy="87003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735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96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5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82657" y="4443804"/>
            <a:ext cx="5513612" cy="281363"/>
          </a:xfrm>
          <a:prstGeom prst="rect">
            <a:avLst/>
          </a:prstGeom>
          <a:pattFill prst="ltUpDiag">
            <a:fgClr>
              <a:prstClr val="black"/>
            </a:fgClr>
            <a:bgClr>
              <a:srgbClr val="CC0000"/>
            </a:bgClr>
          </a:pattFill>
          <a:effectLst>
            <a:outerShdw blurRad="40000" dist="23000" dir="5400000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CE1126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572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08700"/>
            <a:ext cx="9144000" cy="74929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086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Retreat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1226-C799-40F0-86CE-0F49E838B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Screen Shot 2012-04-04 at 1.05.49 PM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3" y="6102554"/>
            <a:ext cx="804334" cy="6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rgbClr val="CE1126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that workS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David Camp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S</a:t>
            </a:r>
            <a:r>
              <a:rPr lang="en-US" sz="2600" dirty="0" smtClean="0"/>
              <a:t>VP Business Development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4710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Focus: Local content and expertise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5" y="1362290"/>
            <a:ext cx="3285858" cy="4547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50706" y="1986133"/>
            <a:ext cx="49565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Defines you as relevant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Defines you as the expert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Defines you as a trusted brand</a:t>
            </a:r>
            <a:endParaRPr lang="en-US" sz="2800" dirty="0">
              <a:cs typeface="Arial" charset="0"/>
            </a:endParaRPr>
          </a:p>
          <a:p>
            <a:pPr marL="395288" lvl="1" indent="0">
              <a:buFont typeface="Arial" charset="0"/>
              <a:buNone/>
              <a:defRPr/>
            </a:pPr>
            <a:endParaRPr lang="en-US" sz="28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Avoid ‘template’ content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Invest in unique content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Keep it fresh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Promote success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09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2350" y="4327219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CE112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Be Relevant!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02" y="299103"/>
            <a:ext cx="6086308" cy="3282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36" y="2626705"/>
            <a:ext cx="2413252" cy="1783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9740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Relevance: What your audience wants?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3615" y="1652847"/>
            <a:ext cx="49565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Eliminate the noise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What matters to consumers?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b="1" u="sng" dirty="0" smtClean="0">
                <a:solidFill>
                  <a:srgbClr val="FF0000"/>
                </a:solidFill>
                <a:cs typeface="Arial" charset="0"/>
              </a:rPr>
              <a:t>Can I sale my business?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Business trends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Company values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Other options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Financing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Equity partners</a:t>
            </a:r>
            <a:endParaRPr lang="en-US" sz="28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32" y="1652847"/>
            <a:ext cx="2746752" cy="2444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27" y="4422836"/>
            <a:ext cx="363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Understand your target audience and build a story that appeals….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1285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Relevance: What your audience wants?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3615" y="1652847"/>
            <a:ext cx="4956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62" y="4057062"/>
            <a:ext cx="4809412" cy="1964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74" y="1452785"/>
            <a:ext cx="3708257" cy="311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862" y="1453151"/>
            <a:ext cx="4797143" cy="22300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768553"/>
            <a:ext cx="449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Presentation improves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Consumer absorption remains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9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Relevance: What your audience wants?</a:t>
            </a:r>
            <a:endParaRPr lang="en-US" dirty="0"/>
          </a:p>
        </p:txBody>
      </p:sp>
      <p:pic>
        <p:nvPicPr>
          <p:cNvPr id="2050" name="Picture 2" descr="http://searchengineland.com/figz/wp-content/seloads/2014/05/Screen-Shot-2014-05-06-at-10.50.15-AM-600x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2" y="1490988"/>
            <a:ext cx="6225613" cy="42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1534" y="2239813"/>
            <a:ext cx="2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“Finding your or your service using a </a:t>
            </a:r>
            <a:r>
              <a:rPr lang="en-US" sz="2800" b="1" u="sng" dirty="0" smtClean="0"/>
              <a:t>mobile </a:t>
            </a:r>
            <a:r>
              <a:rPr lang="en-US" sz="2800" dirty="0" smtClean="0"/>
              <a:t>device matters…”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854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2350" y="4327219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CE112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Apply Automation!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6108" y="1025496"/>
            <a:ext cx="623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Automation of process will drive your ability to scale…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1271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Automation: Content and Responses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657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value of timely response driven by automation</a:t>
            </a:r>
          </a:p>
        </p:txBody>
      </p:sp>
      <p:pic>
        <p:nvPicPr>
          <p:cNvPr id="6" name="Picture 2" descr="C:\Users\david.camp\Documents\Real Estate Search\Consumers Believe First Response Mat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2260963"/>
            <a:ext cx="8205537" cy="33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76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Automation: Content and Responses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657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slow is too slow?</a:t>
            </a:r>
          </a:p>
        </p:txBody>
      </p:sp>
      <p:pic>
        <p:nvPicPr>
          <p:cNvPr id="7" name="Picture 2" descr="C:\Users\david.camp\Documents\Real Estate Search\The Power of Response 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95" y="1807896"/>
            <a:ext cx="6716994" cy="422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57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2350" y="4327219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CE112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Implement Successful Strategies!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6108" y="1025496"/>
            <a:ext cx="6238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Website content strategies that drive leads and expand your sphere of influence…..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570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Strategies: Lead capture that 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4550" y="1794617"/>
            <a:ext cx="4332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Landing pages</a:t>
            </a:r>
          </a:p>
          <a:p>
            <a:pPr>
              <a:defRPr/>
            </a:pPr>
            <a:endParaRPr lang="en-US" sz="2800" i="1" dirty="0" smtClean="0"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The value proposition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Develop content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Form development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Promotion channels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Measurement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>
              <a:cs typeface="Arial" charset="0"/>
            </a:endParaRPr>
          </a:p>
          <a:p>
            <a:pPr algn="ctr">
              <a:defRPr/>
            </a:pPr>
            <a:endParaRPr lang="en-US" sz="2800" dirty="0">
              <a:cs typeface="Arial" charset="0"/>
            </a:endParaRPr>
          </a:p>
          <a:p>
            <a:pPr algn="ctr">
              <a:defRPr/>
            </a:pPr>
            <a:endParaRPr lang="en-US" sz="28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48" y="1383038"/>
            <a:ext cx="3990941" cy="41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33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Today’s reality</a:t>
            </a:r>
            <a:endParaRPr lang="en-US" dirty="0"/>
          </a:p>
          <a:p>
            <a:pPr lvl="0"/>
            <a:r>
              <a:rPr lang="en-US" dirty="0" smtClean="0"/>
              <a:t>Focus </a:t>
            </a:r>
            <a:r>
              <a:rPr lang="en-US" dirty="0"/>
              <a:t>on where you can win</a:t>
            </a:r>
          </a:p>
          <a:p>
            <a:pPr lvl="0"/>
            <a:r>
              <a:rPr lang="en-US" dirty="0" smtClean="0"/>
              <a:t>Market relevance</a:t>
            </a:r>
            <a:endParaRPr lang="en-US" dirty="0"/>
          </a:p>
          <a:p>
            <a:pPr lvl="0"/>
            <a:r>
              <a:rPr lang="en-US" dirty="0" smtClean="0"/>
              <a:t>Automation</a:t>
            </a:r>
            <a:endParaRPr lang="en-US" dirty="0"/>
          </a:p>
          <a:p>
            <a:pPr lvl="0"/>
            <a:r>
              <a:rPr lang="en-US" dirty="0" smtClean="0"/>
              <a:t>Strategies that work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99" y="2292620"/>
            <a:ext cx="3597779" cy="33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1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Strategies: Lead capture that 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4550" y="1794617"/>
            <a:ext cx="4332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eBooks </a:t>
            </a:r>
          </a:p>
          <a:p>
            <a:pPr>
              <a:defRPr/>
            </a:pPr>
            <a:endParaRPr lang="en-US" sz="2800" i="1" dirty="0" smtClean="0"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Bring stale content to life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Leverage your local expertise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Exploit real estate strengths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Relocation content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Customer for life content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>
              <a:cs typeface="Arial" charset="0"/>
            </a:endParaRPr>
          </a:p>
          <a:p>
            <a:pPr algn="ctr">
              <a:defRPr/>
            </a:pPr>
            <a:endParaRPr lang="en-US" sz="2800" dirty="0">
              <a:cs typeface="Arial" charset="0"/>
            </a:endParaRPr>
          </a:p>
          <a:p>
            <a:pPr algn="ctr">
              <a:defRPr/>
            </a:pPr>
            <a:endParaRPr lang="en-US" sz="28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4" y="1375874"/>
            <a:ext cx="3007094" cy="4624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173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Strategies: Lead capture that 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1282" y="1794617"/>
            <a:ext cx="41959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cs typeface="Arial" charset="0"/>
              </a:rPr>
              <a:t>Promotions </a:t>
            </a:r>
          </a:p>
          <a:p>
            <a:pPr>
              <a:defRPr/>
            </a:pPr>
            <a:endParaRPr lang="en-US" sz="2800" i="1" dirty="0" smtClean="0">
              <a:cs typeface="Arial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Giveaways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Build your sphere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Ask the right questions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Identify “now” opportunities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Leverage industry partners</a:t>
            </a:r>
          </a:p>
          <a:p>
            <a:pPr>
              <a:defRPr/>
            </a:pPr>
            <a:endParaRPr lang="en-US" sz="2800" dirty="0" smtClean="0">
              <a:cs typeface="Arial" charset="0"/>
            </a:endParaRPr>
          </a:p>
          <a:p>
            <a:pPr algn="ctr">
              <a:defRPr/>
            </a:pPr>
            <a:endParaRPr lang="en-US" sz="2800" dirty="0">
              <a:cs typeface="Arial" charset="0"/>
            </a:endParaRPr>
          </a:p>
          <a:p>
            <a:pPr algn="ctr">
              <a:defRPr/>
            </a:pPr>
            <a:endParaRPr lang="en-US" sz="28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2247"/>
            <a:ext cx="4315129" cy="391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725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2350" y="4327219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CE112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23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2171" y="2447144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CE112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Today’s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8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Reality: How You Really Feel!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6" indent="0" algn="ctr">
              <a:buNone/>
            </a:pPr>
            <a:endParaRPr lang="en-US" sz="2200" i="1" u="sng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0" lvl="6" indent="0" algn="ctr">
              <a:buNone/>
            </a:pP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“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 return rate </a:t>
            </a:r>
            <a:r>
              <a:rPr lang="en-US" sz="2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hasn’t been that great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the online presence, so I have gotten more success going through the traditional route where I have been continually farming through </a:t>
            </a:r>
            <a:r>
              <a:rPr lang="en-US" sz="2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 cards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over a decade now. I send out </a:t>
            </a:r>
            <a:r>
              <a:rPr lang="en-US" sz="2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newsletters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too, so that is working for me.</a:t>
            </a:r>
          </a:p>
          <a:p>
            <a:pPr marL="0" lvl="6" indent="0" algn="ctr">
              <a:buNone/>
            </a:pP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 online I’m still scratching it out; I have never had a solid lead on it. So all my stuff has come through </a:t>
            </a:r>
            <a:r>
              <a:rPr lang="en-US" sz="28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referral marketing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.”</a:t>
            </a:r>
          </a:p>
          <a:p>
            <a:pPr marL="0" lvl="6" indent="0">
              <a:buNone/>
            </a:pPr>
            <a:endParaRPr lang="en-US" sz="2200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50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Reality: How You Really Feel!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6" indent="0">
              <a:buNone/>
            </a:pPr>
            <a:endParaRPr lang="en-US" sz="2200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31520" lvl="6">
              <a:spcBef>
                <a:spcPts val="600"/>
              </a:spcBef>
              <a:spcAft>
                <a:spcPts val="0"/>
              </a:spcAft>
              <a:buClr>
                <a:srgbClr val="7397BC"/>
              </a:buClr>
              <a:buSzPct val="150000"/>
              <a:buFont typeface="Webdings" pitchFamily="18" charset="2"/>
              <a:buChar char="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“</a:t>
            </a: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 it everywhere, whether I’m setting up direct mail or social media or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ads.  I post it everywhere.</a:t>
            </a:r>
          </a:p>
          <a:p>
            <a:pPr marL="731520" lvl="6">
              <a:spcBef>
                <a:spcPts val="600"/>
              </a:spcBef>
              <a:spcAft>
                <a:spcPts val="0"/>
              </a:spcAft>
              <a:buClr>
                <a:srgbClr val="7397BC"/>
              </a:buClr>
              <a:buSzPct val="150000"/>
              <a:buFont typeface="Webdings" pitchFamily="18" charset="2"/>
              <a:buChar char=""/>
            </a:pPr>
            <a:endParaRPr lang="en-US" sz="2200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31520" lvl="6">
              <a:spcBef>
                <a:spcPts val="600"/>
              </a:spcBef>
              <a:spcAft>
                <a:spcPts val="0"/>
              </a:spcAft>
              <a:buClr>
                <a:srgbClr val="7397BC"/>
              </a:buClr>
              <a:buSzPct val="150000"/>
              <a:buFont typeface="Webdings" pitchFamily="18" charset="2"/>
              <a:buChar char="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“It’s really just people that hear about me and then they go and learn about me. Kind of like your resume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.”</a:t>
            </a:r>
          </a:p>
          <a:p>
            <a:pPr marL="731520" lvl="6">
              <a:spcBef>
                <a:spcPts val="600"/>
              </a:spcBef>
              <a:spcAft>
                <a:spcPts val="0"/>
              </a:spcAft>
              <a:buClr>
                <a:srgbClr val="7397BC"/>
              </a:buClr>
              <a:buSzPct val="150000"/>
              <a:buFont typeface="Webdings" pitchFamily="18" charset="2"/>
              <a:buChar char=""/>
            </a:pP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31520" lvl="6">
              <a:spcBef>
                <a:spcPts val="600"/>
              </a:spcBef>
              <a:buClr>
                <a:srgbClr val="7397BC"/>
              </a:buClr>
              <a:buSzPct val="150000"/>
              <a:buFont typeface="Webdings" pitchFamily="18" charset="2"/>
              <a:buChar char=""/>
            </a:pPr>
            <a:r>
              <a:rPr lang="en-US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“I try to blog to create a feel for optimization. I’m not very good at it.”</a:t>
            </a:r>
          </a:p>
          <a:p>
            <a:pPr marL="502920" lvl="6" indent="0">
              <a:spcBef>
                <a:spcPts val="600"/>
              </a:spcBef>
              <a:spcAft>
                <a:spcPts val="0"/>
              </a:spcAft>
              <a:buClr>
                <a:srgbClr val="7397BC"/>
              </a:buClr>
              <a:buSzPct val="150000"/>
              <a:buNone/>
            </a:pP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9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Reality: A Clear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6" indent="0">
              <a:buNone/>
            </a:pPr>
            <a:endParaRPr lang="en-US" sz="2200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02920" lvl="6" indent="0">
              <a:spcBef>
                <a:spcPts val="600"/>
              </a:spcBef>
              <a:spcAft>
                <a:spcPts val="0"/>
              </a:spcAft>
              <a:buClr>
                <a:srgbClr val="7397BC"/>
              </a:buClr>
              <a:buSzPct val="150000"/>
              <a:buNone/>
            </a:pP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531315"/>
              </p:ext>
            </p:extLst>
          </p:nvPr>
        </p:nvGraphicFramePr>
        <p:xfrm>
          <a:off x="1504950" y="1309687"/>
          <a:ext cx="6134099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www.dailyinfographic.com/wp-content/uploads/2013/12/Internet-min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8" y="1295400"/>
            <a:ext cx="8243132" cy="5519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1230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Reality: 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6" indent="0">
              <a:buNone/>
            </a:pPr>
            <a:endParaRPr lang="en-US" sz="2200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dirty="0" smtClean="0"/>
              <a:t>The internet and all of its things has become of form of entertainment;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Getting to the ready, willing and able client online is not easy;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Given these realities, how can a business develop an online marketing solution that works?</a:t>
            </a:r>
            <a:endParaRPr lang="en-US" dirty="0"/>
          </a:p>
          <a:p>
            <a:pPr marL="502920" lvl="6" indent="0">
              <a:spcBef>
                <a:spcPts val="600"/>
              </a:spcBef>
              <a:spcAft>
                <a:spcPts val="0"/>
              </a:spcAft>
              <a:buClr>
                <a:srgbClr val="7397BC"/>
              </a:buClr>
              <a:buSzPct val="150000"/>
              <a:buNone/>
            </a:pPr>
            <a:endParaRPr lang="en-US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07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2350" y="4455405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baseline="0">
                <a:solidFill>
                  <a:srgbClr val="CE112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Focus on where you can win!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90" y="309651"/>
            <a:ext cx="5415923" cy="3835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516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Focus: Local content and expertise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48492"/>
            <a:ext cx="86483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04040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Local Authority –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“Be the subject or market authority”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 lvl="1">
              <a:buClr>
                <a:srgbClr val="404040"/>
              </a:buClr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Search engines constantly modify their algorithms to return results that they believe have the highest relevance to the consumer searching.</a:t>
            </a:r>
          </a:p>
          <a:p>
            <a:pPr lvl="1">
              <a:buClr>
                <a:srgbClr val="404040"/>
              </a:buClr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Local authoritative position. </a:t>
            </a:r>
          </a:p>
          <a:p>
            <a:pPr lvl="1">
              <a:buClr>
                <a:srgbClr val="404040"/>
              </a:buClr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buClr>
                <a:srgbClr val="404040"/>
              </a:buClr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Information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Integrity </a:t>
            </a:r>
          </a:p>
          <a:p>
            <a:pPr lvl="1">
              <a:buClr>
                <a:srgbClr val="404040"/>
              </a:buClr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Present information that is updated and relevant.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 lvl="1">
              <a:buClr>
                <a:srgbClr val="404040"/>
              </a:buClr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Deliver content that is meaningful to your audience and call the audience to action!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buClr>
                <a:srgbClr val="404040"/>
              </a:buClr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buClr>
                <a:srgbClr val="404040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Consumer Trust</a:t>
            </a:r>
          </a:p>
          <a:p>
            <a:pPr lvl="1">
              <a:buClr>
                <a:srgbClr val="404040"/>
              </a:buClr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Lack of local authority coupled with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information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integrity issues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can devalue the services you offer.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4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12209</TotalTime>
  <Words>569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MArketing that workS</vt:lpstr>
      <vt:lpstr>Session Overview</vt:lpstr>
      <vt:lpstr>PowerPoint Presentation</vt:lpstr>
      <vt:lpstr>Today’s Reality: How You Really Feel!</vt:lpstr>
      <vt:lpstr>Today’s Reality: How You Really Feel!</vt:lpstr>
      <vt:lpstr>Today’s Reality: A Clear View</vt:lpstr>
      <vt:lpstr>Today’s Reality: What does this mean?</vt:lpstr>
      <vt:lpstr>PowerPoint Presentation</vt:lpstr>
      <vt:lpstr>Focus: Local content and expertise</vt:lpstr>
      <vt:lpstr>Focus: Local content and expertise</vt:lpstr>
      <vt:lpstr>PowerPoint Presentation</vt:lpstr>
      <vt:lpstr>Relevance: What your audience wants?</vt:lpstr>
      <vt:lpstr>Relevance: What your audience wants?</vt:lpstr>
      <vt:lpstr>Relevance: What your audience wants?</vt:lpstr>
      <vt:lpstr>PowerPoint Presentation</vt:lpstr>
      <vt:lpstr>Automation: Content and Responses</vt:lpstr>
      <vt:lpstr>Automation: Content and Responses</vt:lpstr>
      <vt:lpstr>PowerPoint Presentation</vt:lpstr>
      <vt:lpstr>Strategies: Lead capture that works</vt:lpstr>
      <vt:lpstr>Strategies: Lead capture that works</vt:lpstr>
      <vt:lpstr>Strategies: Lead capture that 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soo</dc:creator>
  <cp:lastModifiedBy>Diane</cp:lastModifiedBy>
  <cp:revision>207</cp:revision>
  <dcterms:created xsi:type="dcterms:W3CDTF">2011-09-05T18:02:31Z</dcterms:created>
  <dcterms:modified xsi:type="dcterms:W3CDTF">2015-05-29T00:18:33Z</dcterms:modified>
</cp:coreProperties>
</file>