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8" r:id="rId3"/>
    <p:sldId id="257" r:id="rId4"/>
    <p:sldId id="264" r:id="rId5"/>
    <p:sldId id="263" r:id="rId6"/>
    <p:sldId id="266" r:id="rId7"/>
    <p:sldId id="265" r:id="rId8"/>
    <p:sldId id="259" r:id="rId9"/>
    <p:sldId id="260" r:id="rId10"/>
    <p:sldId id="267" r:id="rId11"/>
    <p:sldId id="26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810" autoAdjust="0"/>
  </p:normalViewPr>
  <p:slideViewPr>
    <p:cSldViewPr>
      <p:cViewPr>
        <p:scale>
          <a:sx n="72" d="100"/>
          <a:sy n="72" d="100"/>
        </p:scale>
        <p:origin x="-1326" y="-60"/>
      </p:cViewPr>
      <p:guideLst>
        <p:guide orient="horz" pos="2160"/>
        <p:guide pos="2880"/>
      </p:guideLst>
    </p:cSldViewPr>
  </p:slideViewPr>
  <p:outlineViewPr>
    <p:cViewPr>
      <p:scale>
        <a:sx n="33" d="100"/>
        <a:sy n="33" d="100"/>
      </p:scale>
      <p:origin x="0" y="7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9ADFE-FDD4-4359-B2E6-04F39B190C1B}" type="datetimeFigureOut">
              <a:rPr lang="en-US" smtClean="0"/>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E4230C-C778-4676-9F63-E7D05B072037}" type="slidenum">
              <a:rPr lang="en-US" smtClean="0"/>
              <a:t>‹#›</a:t>
            </a:fld>
            <a:endParaRPr lang="en-US"/>
          </a:p>
        </p:txBody>
      </p:sp>
    </p:spTree>
    <p:extLst>
      <p:ext uri="{BB962C8B-B14F-4D97-AF65-F5344CB8AC3E}">
        <p14:creationId xmlns:p14="http://schemas.microsoft.com/office/powerpoint/2010/main" val="200926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4230C-C778-4676-9F63-E7D05B072037}" type="slidenum">
              <a:rPr lang="en-US" smtClean="0"/>
              <a:t>10</a:t>
            </a:fld>
            <a:endParaRPr lang="en-US"/>
          </a:p>
        </p:txBody>
      </p:sp>
    </p:spTree>
    <p:extLst>
      <p:ext uri="{BB962C8B-B14F-4D97-AF65-F5344CB8AC3E}">
        <p14:creationId xmlns:p14="http://schemas.microsoft.com/office/powerpoint/2010/main" val="224457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E779FA0-AA08-4567-9E5E-DCF468D9CE35}" type="datetimeFigureOut">
              <a:rPr lang="en-US" smtClean="0"/>
              <a:t>4/28/2014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79BAEBEE-8BA4-4CFF-9401-A8DEDD4DD581}" type="slidenum">
              <a:rPr lang="en-US" smtClean="0"/>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AEBEE-8BA4-4CFF-9401-A8DEDD4DD5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AEBEE-8BA4-4CFF-9401-A8DEDD4DD581}" type="slidenum">
              <a:rPr lang="en-US" smtClean="0"/>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AEBEE-8BA4-4CFF-9401-A8DEDD4DD581}" type="slidenum">
              <a:rPr lang="en-US" smtClean="0"/>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E779FA0-AA08-4567-9E5E-DCF468D9CE35}" type="datetimeFigureOut">
              <a:rPr lang="en-US" smtClean="0"/>
              <a:t>4/28/2014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79BAEBEE-8BA4-4CFF-9401-A8DEDD4DD581}" type="slidenum">
              <a:rPr lang="en-US" smtClean="0"/>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AEBEE-8BA4-4CFF-9401-A8DEDD4DD581}" type="slidenum">
              <a:rPr lang="en-US" smtClean="0"/>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BAEBEE-8BA4-4CFF-9401-A8DEDD4DD581}" type="slidenum">
              <a:rPr lang="en-US" smtClean="0"/>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BAEBEE-8BA4-4CFF-9401-A8DEDD4DD581}" type="slidenum">
              <a:rPr lang="en-US" smtClean="0"/>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BAEBEE-8BA4-4CFF-9401-A8DEDD4DD581}" type="slidenum">
              <a:rPr lang="en-US" smtClean="0"/>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AEBEE-8BA4-4CFF-9401-A8DEDD4DD581}" type="slidenum">
              <a:rPr lang="en-US" smtClean="0"/>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779FA0-AA08-4567-9E5E-DCF468D9CE35}"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AEBEE-8BA4-4CFF-9401-A8DEDD4DD581}" type="slidenum">
              <a:rPr lang="en-US" smtClean="0"/>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E779FA0-AA08-4567-9E5E-DCF468D9CE35}" type="datetimeFigureOut">
              <a:rPr lang="en-US" smtClean="0"/>
              <a:t>4/28/2014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9BAEBEE-8BA4-4CFF-9401-A8DEDD4DD581}" type="slidenum">
              <a:rPr lang="en-US" smtClean="0"/>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ignaturebankga.com/" TargetMode="External"/><Relationship Id="rId2" Type="http://schemas.openxmlformats.org/officeDocument/2006/relationships/hyperlink" Target="http://www.sbaloansatlanta.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edia.sba.gov/vd/media1/training/2/sbabp/bptemplate.pdf" TargetMode="External"/><Relationship Id="rId2" Type="http://schemas.openxmlformats.org/officeDocument/2006/relationships/hyperlink" Target="http://www.sba.gov/category/navigation-structure/starting-managing-business/starting-business/writing-business-pl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86200"/>
            <a:ext cx="6858000" cy="990600"/>
          </a:xfrm>
        </p:spPr>
        <p:txBody>
          <a:bodyPr>
            <a:noAutofit/>
          </a:bodyPr>
          <a:lstStyle/>
          <a:p>
            <a:r>
              <a:rPr lang="en-US" sz="6000" i="1" dirty="0" smtClean="0">
                <a:solidFill>
                  <a:srgbClr val="993300"/>
                </a:solidFill>
                <a:latin typeface="Monotype Corsiva" panose="03010101010201010101" pitchFamily="66" charset="0"/>
                <a:ea typeface="MingLiU_HKSCS" panose="02020500000000000000" pitchFamily="18" charset="-120"/>
              </a:rPr>
              <a:t>Signature Bank</a:t>
            </a:r>
            <a:endParaRPr lang="en-US" sz="6000" i="1" dirty="0">
              <a:solidFill>
                <a:srgbClr val="993300"/>
              </a:solidFill>
              <a:latin typeface="Monotype Corsiva" panose="03010101010201010101" pitchFamily="66" charset="0"/>
              <a:ea typeface="MingLiU_HKSCS" panose="02020500000000000000" pitchFamily="18" charset="-120"/>
            </a:endParaRPr>
          </a:p>
        </p:txBody>
      </p:sp>
      <p:sp>
        <p:nvSpPr>
          <p:cNvPr id="3" name="Subtitle 2"/>
          <p:cNvSpPr>
            <a:spLocks noGrp="1"/>
          </p:cNvSpPr>
          <p:nvPr>
            <p:ph type="subTitle" idx="1"/>
          </p:nvPr>
        </p:nvSpPr>
        <p:spPr/>
        <p:txBody>
          <a:bodyPr>
            <a:normAutofit fontScale="92500" lnSpcReduction="20000"/>
          </a:bodyPr>
          <a:lstStyle/>
          <a:p>
            <a:r>
              <a:rPr lang="en-US" sz="2800" dirty="0" smtClean="0"/>
              <a:t>Makes it Personal with </a:t>
            </a:r>
            <a:r>
              <a:rPr lang="en-US" sz="3600" b="1" dirty="0" smtClean="0"/>
              <a:t>GABB</a:t>
            </a:r>
          </a:p>
          <a:p>
            <a:endParaRPr lang="en-US" sz="36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909484"/>
            <a:ext cx="2514600" cy="1524000"/>
          </a:xfrm>
          <a:prstGeom prst="rect">
            <a:avLst/>
          </a:prstGeom>
        </p:spPr>
      </p:pic>
    </p:spTree>
    <p:extLst>
      <p:ext uri="{BB962C8B-B14F-4D97-AF65-F5344CB8AC3E}">
        <p14:creationId xmlns:p14="http://schemas.microsoft.com/office/powerpoint/2010/main" val="29353410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C3300"/>
                </a:solidFill>
                <a:latin typeface="Monotype Corsiva" panose="03010101010201010101" pitchFamily="66" charset="0"/>
              </a:rPr>
              <a:t>What a Broker needs to know </a:t>
            </a:r>
            <a:r>
              <a:rPr lang="en-US" b="1" dirty="0" smtClean="0">
                <a:solidFill>
                  <a:srgbClr val="2F5897"/>
                </a:solidFill>
                <a:latin typeface="Monotype Corsiva" panose="03010101010201010101" pitchFamily="66" charset="0"/>
              </a:rPr>
              <a:t>– </a:t>
            </a:r>
            <a:r>
              <a:rPr lang="en-US" sz="1800" b="1" dirty="0" smtClean="0">
                <a:solidFill>
                  <a:srgbClr val="2F5897"/>
                </a:solidFill>
              </a:rPr>
              <a:t> </a:t>
            </a:r>
            <a:r>
              <a:rPr lang="en-US" sz="1800" dirty="0" smtClean="0">
                <a:solidFill>
                  <a:srgbClr val="2F5897"/>
                </a:solidFill>
              </a:rPr>
              <a:t>Miscellaneous items:</a:t>
            </a:r>
            <a:endParaRPr lang="en-US" dirty="0"/>
          </a:p>
        </p:txBody>
      </p:sp>
      <p:sp>
        <p:nvSpPr>
          <p:cNvPr id="3" name="Content Placeholder 2"/>
          <p:cNvSpPr>
            <a:spLocks noGrp="1"/>
          </p:cNvSpPr>
          <p:nvPr>
            <p:ph sz="quarter" idx="1"/>
          </p:nvPr>
        </p:nvSpPr>
        <p:spPr/>
        <p:txBody>
          <a:bodyPr>
            <a:normAutofit lnSpcReduction="10000"/>
          </a:bodyPr>
          <a:lstStyle/>
          <a:p>
            <a:pPr marL="0" indent="0">
              <a:spcBef>
                <a:spcPts val="0"/>
              </a:spcBef>
              <a:buNone/>
            </a:pPr>
            <a:r>
              <a:rPr lang="en-US" sz="2000" b="1" dirty="0" smtClean="0"/>
              <a:t>5.  Your </a:t>
            </a:r>
            <a:r>
              <a:rPr lang="en-US" sz="2000" b="1" dirty="0"/>
              <a:t>buyer must clearly articulate how their background and experience will directly translate into successful ownership of the particular business they are buying</a:t>
            </a:r>
            <a:r>
              <a:rPr lang="en-US" sz="2000" b="1" dirty="0" smtClean="0"/>
              <a:t>.</a:t>
            </a:r>
          </a:p>
          <a:p>
            <a:pPr marL="0" indent="0">
              <a:spcBef>
                <a:spcPts val="0"/>
              </a:spcBef>
              <a:buNone/>
            </a:pPr>
            <a:endParaRPr lang="en-US" sz="2000" b="1" dirty="0" smtClean="0"/>
          </a:p>
          <a:p>
            <a:pPr marL="0" indent="0">
              <a:spcBef>
                <a:spcPts val="0"/>
              </a:spcBef>
              <a:buNone/>
            </a:pPr>
            <a:r>
              <a:rPr lang="en-US" sz="2000" b="1" dirty="0"/>
              <a:t>6.  Buyer can not be incarcerated, on probation, parole, under indictment for a felony or a crime of moral turpitude, or who are presently subject to an indictment, criminal information, arraignment, or other means by which formal criminal charges are brought in any jurisdiction.</a:t>
            </a:r>
          </a:p>
          <a:p>
            <a:pPr marL="0" indent="0">
              <a:spcBef>
                <a:spcPts val="0"/>
              </a:spcBef>
              <a:buNone/>
            </a:pPr>
            <a:endParaRPr lang="en-US" sz="2000" b="1" dirty="0" smtClean="0"/>
          </a:p>
          <a:p>
            <a:pPr marL="0" indent="0">
              <a:spcBef>
                <a:spcPts val="0"/>
              </a:spcBef>
              <a:buNone/>
            </a:pPr>
            <a:r>
              <a:rPr lang="en-US" sz="2000" b="1" dirty="0" smtClean="0"/>
              <a:t>7.  Buyers must be lawfully in the U.S. </a:t>
            </a:r>
          </a:p>
          <a:p>
            <a:pPr marL="457200" indent="-457200">
              <a:spcBef>
                <a:spcPts val="0"/>
              </a:spcBef>
              <a:buAutoNum type="arabicPeriod" startAt="7"/>
            </a:pPr>
            <a:endParaRPr lang="en-US" sz="2000" b="1" dirty="0" smtClean="0"/>
          </a:p>
          <a:p>
            <a:pPr marL="0" indent="0">
              <a:spcBef>
                <a:spcPts val="0"/>
              </a:spcBef>
              <a:buNone/>
            </a:pPr>
            <a:r>
              <a:rPr lang="en-US" sz="2000" b="1" dirty="0" smtClean="0"/>
              <a:t>8.  For </a:t>
            </a:r>
            <a:r>
              <a:rPr lang="en-US" sz="2000" b="1" dirty="0"/>
              <a:t>loans in excess of $350,000, SBA requires that the lender collateralize the loan to the maximum extent possible up to the loan amount. If fixed assets do not fully secure the loan, the lender must take available equity in the personal real estate of the principals as collateral. </a:t>
            </a:r>
            <a:endParaRPr lang="en-US" sz="2000" b="1" dirty="0" smtClean="0"/>
          </a:p>
          <a:p>
            <a:pPr marL="0" indent="0">
              <a:buNone/>
            </a:pPr>
            <a:endParaRPr lang="en-US" sz="2000" b="1" dirty="0"/>
          </a:p>
        </p:txBody>
      </p:sp>
    </p:spTree>
    <p:extLst>
      <p:ext uri="{BB962C8B-B14F-4D97-AF65-F5344CB8AC3E}">
        <p14:creationId xmlns:p14="http://schemas.microsoft.com/office/powerpoint/2010/main" val="2461548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latin typeface="Monotype Corsiva" panose="03010101010201010101" pitchFamily="66" charset="0"/>
              </a:rPr>
              <a:t>What a Broker needs to </a:t>
            </a:r>
            <a:r>
              <a:rPr lang="en-US" b="1" dirty="0" smtClean="0">
                <a:solidFill>
                  <a:srgbClr val="0070C0"/>
                </a:solidFill>
                <a:latin typeface="Monotype Corsiva" panose="03010101010201010101" pitchFamily="66" charset="0"/>
              </a:rPr>
              <a:t>know </a:t>
            </a:r>
            <a:r>
              <a:rPr lang="en-US" b="1" dirty="0" smtClean="0">
                <a:solidFill>
                  <a:srgbClr val="2F5897"/>
                </a:solidFill>
                <a:latin typeface="Monotype Corsiva" panose="03010101010201010101" pitchFamily="66" charset="0"/>
              </a:rPr>
              <a:t>– </a:t>
            </a:r>
            <a:r>
              <a:rPr lang="en-US" sz="2400" dirty="0" smtClean="0">
                <a:solidFill>
                  <a:srgbClr val="2F5897"/>
                </a:solidFill>
              </a:rPr>
              <a:t>Seller Note/Goodwill</a:t>
            </a:r>
            <a:r>
              <a:rPr lang="en-US" b="1" dirty="0" smtClean="0">
                <a:solidFill>
                  <a:srgbClr val="2F5897"/>
                </a:solidFill>
                <a:latin typeface="Monotype Corsiva" panose="03010101010201010101" pitchFamily="66" charset="0"/>
              </a:rPr>
              <a:t>:</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9</a:t>
            </a:r>
            <a:r>
              <a:rPr lang="en-US" b="1" dirty="0" smtClean="0"/>
              <a:t>.  Seller should be prepared to take back a Note</a:t>
            </a:r>
          </a:p>
          <a:p>
            <a:pPr lvl="1"/>
            <a:r>
              <a:rPr lang="en-US" dirty="0" smtClean="0"/>
              <a:t>Generally strengthens the deal</a:t>
            </a:r>
          </a:p>
          <a:p>
            <a:pPr lvl="1"/>
            <a:r>
              <a:rPr lang="en-US" dirty="0" smtClean="0"/>
              <a:t>Helps compensate for collateral shortfall</a:t>
            </a:r>
          </a:p>
          <a:p>
            <a:pPr lvl="1"/>
            <a:r>
              <a:rPr lang="en-US" dirty="0" smtClean="0"/>
              <a:t>May be needed for equity;  if so, SBA counts it as equity if it is a</a:t>
            </a:r>
          </a:p>
          <a:p>
            <a:pPr lvl="2"/>
            <a:r>
              <a:rPr lang="en-US" dirty="0" smtClean="0"/>
              <a:t>Standby Note with no payments for the life of the SBA loan</a:t>
            </a:r>
          </a:p>
          <a:p>
            <a:pPr lvl="2"/>
            <a:r>
              <a:rPr lang="en-US" dirty="0" smtClean="0"/>
              <a:t>Standby Note with interest-only payments IF the historic business cash flow shows debt service coverage</a:t>
            </a:r>
          </a:p>
          <a:p>
            <a:pPr lvl="2"/>
            <a:r>
              <a:rPr lang="en-US" dirty="0" smtClean="0"/>
              <a:t>Standby Note with no payments for the first 2 years IF used as part of the 25% equity required when goodwill is over $500K</a:t>
            </a:r>
          </a:p>
          <a:p>
            <a:pPr marL="0" indent="0">
              <a:buNone/>
            </a:pPr>
            <a:r>
              <a:rPr lang="en-US" b="1" dirty="0" smtClean="0"/>
              <a:t>10.  If the amount of goodwill financed by lender and seller is over $250K, a professional business valuation must be performed.</a:t>
            </a:r>
          </a:p>
        </p:txBody>
      </p:sp>
    </p:spTree>
    <p:extLst>
      <p:ext uri="{BB962C8B-B14F-4D97-AF65-F5344CB8AC3E}">
        <p14:creationId xmlns:p14="http://schemas.microsoft.com/office/powerpoint/2010/main" val="669282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993300"/>
                </a:solidFill>
                <a:latin typeface="Monotype Corsiva" panose="03010101010201010101" pitchFamily="66" charset="0"/>
              </a:rPr>
              <a:t>Want to discuss a deal?   </a:t>
            </a:r>
            <a:r>
              <a:rPr lang="en-US" sz="2800" b="1" dirty="0" smtClean="0">
                <a:solidFill>
                  <a:srgbClr val="0070C0"/>
                </a:solidFill>
                <a:latin typeface="+mn-lt"/>
              </a:rPr>
              <a:t>Call 770-595-9734</a:t>
            </a:r>
            <a:endParaRPr lang="en-US" sz="2800" b="1" dirty="0">
              <a:solidFill>
                <a:srgbClr val="0070C0"/>
              </a:solidFill>
              <a:latin typeface="+mn-lt"/>
            </a:endParaRPr>
          </a:p>
        </p:txBody>
      </p:sp>
      <p:sp>
        <p:nvSpPr>
          <p:cNvPr id="3" name="Content Placeholder 2"/>
          <p:cNvSpPr>
            <a:spLocks noGrp="1"/>
          </p:cNvSpPr>
          <p:nvPr>
            <p:ph sz="quarter" idx="1"/>
          </p:nvPr>
        </p:nvSpPr>
        <p:spPr/>
        <p:txBody>
          <a:bodyPr/>
          <a:lstStyle/>
          <a:p>
            <a:endParaRPr lang="en-US" dirty="0" smtClean="0"/>
          </a:p>
          <a:p>
            <a:pPr marL="0" indent="0" algn="ctr">
              <a:buNone/>
            </a:pPr>
            <a:r>
              <a:rPr lang="en-US" dirty="0" smtClean="0"/>
              <a:t>Susan Kite</a:t>
            </a:r>
          </a:p>
          <a:p>
            <a:pPr marL="0" indent="0" algn="ctr">
              <a:buNone/>
            </a:pPr>
            <a:r>
              <a:rPr lang="en-US" dirty="0" smtClean="0"/>
              <a:t>VP, SBA Business Development Officer</a:t>
            </a:r>
          </a:p>
          <a:p>
            <a:pPr marL="0" indent="0" algn="ctr">
              <a:buNone/>
            </a:pPr>
            <a:r>
              <a:rPr lang="en-US" sz="3600" b="1" dirty="0" smtClean="0">
                <a:solidFill>
                  <a:srgbClr val="0070C0"/>
                </a:solidFill>
                <a:latin typeface="Monotype Corsiva" panose="03010101010201010101" pitchFamily="66" charset="0"/>
              </a:rPr>
              <a:t>Signature Bank</a:t>
            </a:r>
          </a:p>
          <a:p>
            <a:pPr marL="0" indent="0" algn="ctr">
              <a:buNone/>
            </a:pPr>
            <a:r>
              <a:rPr lang="en-US" dirty="0" smtClean="0"/>
              <a:t>6065 Roswell Road, Suite 600</a:t>
            </a:r>
          </a:p>
          <a:p>
            <a:pPr marL="0" indent="0" algn="ctr">
              <a:buNone/>
            </a:pPr>
            <a:r>
              <a:rPr lang="en-US" dirty="0" smtClean="0"/>
              <a:t>Atlanta GA 30328</a:t>
            </a:r>
          </a:p>
          <a:p>
            <a:pPr marL="0" indent="0" algn="ctr">
              <a:buNone/>
            </a:pPr>
            <a:r>
              <a:rPr lang="en-US" dirty="0" smtClean="0"/>
              <a:t>770-595-9734</a:t>
            </a:r>
          </a:p>
          <a:p>
            <a:pPr marL="0" indent="0">
              <a:buNone/>
            </a:pPr>
            <a:endParaRPr lang="en-US" dirty="0"/>
          </a:p>
          <a:p>
            <a:pPr marL="0" indent="0">
              <a:buNone/>
            </a:pPr>
            <a:r>
              <a:rPr lang="en-US" sz="2000" dirty="0" smtClean="0"/>
              <a:t>Visit us at:  </a:t>
            </a:r>
            <a:r>
              <a:rPr lang="en-US" sz="2000" dirty="0" smtClean="0">
                <a:solidFill>
                  <a:schemeClr val="tx2">
                    <a:lumMod val="75000"/>
                  </a:schemeClr>
                </a:solidFill>
                <a:hlinkClick r:id="rId2"/>
              </a:rPr>
              <a:t>www.sbaloansatlanta.com</a:t>
            </a:r>
            <a:r>
              <a:rPr lang="en-US" dirty="0" smtClean="0">
                <a:solidFill>
                  <a:schemeClr val="tx2">
                    <a:lumMod val="75000"/>
                  </a:schemeClr>
                </a:solidFill>
              </a:rPr>
              <a:t>		</a:t>
            </a:r>
          </a:p>
          <a:p>
            <a:pPr marL="0" indent="0">
              <a:buNone/>
            </a:pPr>
            <a:r>
              <a:rPr lang="en-US" dirty="0"/>
              <a:t> </a:t>
            </a:r>
            <a:r>
              <a:rPr lang="en-US" dirty="0" smtClean="0"/>
              <a:t>      </a:t>
            </a:r>
            <a:r>
              <a:rPr lang="en-US" sz="2000" dirty="0" smtClean="0"/>
              <a:t>and:  </a:t>
            </a:r>
            <a:r>
              <a:rPr lang="en-US" sz="2000" dirty="0" smtClean="0">
                <a:hlinkClick r:id="rId3"/>
              </a:rPr>
              <a:t>www.signaturebankga.com</a:t>
            </a:r>
            <a:endParaRPr lang="en-US" sz="2000" dirty="0" smtClean="0"/>
          </a:p>
          <a:p>
            <a:pPr marL="0" indent="0">
              <a:buNone/>
            </a:pPr>
            <a:endParaRPr lang="en-US" dirty="0" smtClean="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4495800"/>
            <a:ext cx="2514600" cy="1524000"/>
          </a:xfrm>
          <a:prstGeom prst="rect">
            <a:avLst/>
          </a:prstGeom>
        </p:spPr>
      </p:pic>
    </p:spTree>
    <p:extLst>
      <p:ext uri="{BB962C8B-B14F-4D97-AF65-F5344CB8AC3E}">
        <p14:creationId xmlns:p14="http://schemas.microsoft.com/office/powerpoint/2010/main" val="3615931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Monotype Corsiva" panose="03010101010201010101" pitchFamily="66" charset="0"/>
              </a:rPr>
              <a:t>Who we are:    </a:t>
            </a:r>
            <a:r>
              <a:rPr lang="en-US" sz="4400" b="1" dirty="0" smtClean="0">
                <a:latin typeface="Monotype Corsiva" panose="03010101010201010101" pitchFamily="66" charset="0"/>
              </a:rPr>
              <a:t>	        </a:t>
            </a:r>
            <a:r>
              <a:rPr lang="en-US" sz="4400" dirty="0" smtClean="0">
                <a:latin typeface="Monotype Corsiva" panose="03010101010201010101" pitchFamily="66" charset="0"/>
              </a:rPr>
              <a:t>					</a:t>
            </a:r>
            <a:endParaRPr lang="en-US" sz="4400" dirty="0">
              <a:latin typeface="Monotype Corsiva" panose="03010101010201010101" pitchFamily="66" charset="0"/>
            </a:endParaRPr>
          </a:p>
        </p:txBody>
      </p:sp>
      <p:sp>
        <p:nvSpPr>
          <p:cNvPr id="3" name="Content Placeholder 2"/>
          <p:cNvSpPr>
            <a:spLocks noGrp="1"/>
          </p:cNvSpPr>
          <p:nvPr>
            <p:ph sz="quarter" idx="1"/>
          </p:nvPr>
        </p:nvSpPr>
        <p:spPr/>
        <p:txBody>
          <a:bodyPr>
            <a:normAutofit lnSpcReduction="10000"/>
          </a:bodyPr>
          <a:lstStyle/>
          <a:p>
            <a:r>
              <a:rPr lang="en-US" dirty="0" smtClean="0">
                <a:solidFill>
                  <a:srgbClr val="CC3300"/>
                </a:solidFill>
              </a:rPr>
              <a:t>Opened our doors in 2005</a:t>
            </a:r>
          </a:p>
          <a:p>
            <a:r>
              <a:rPr lang="en-US" dirty="0" smtClean="0">
                <a:solidFill>
                  <a:srgbClr val="CC3300"/>
                </a:solidFill>
              </a:rPr>
              <a:t>Headquartered in Sandy Springs</a:t>
            </a:r>
          </a:p>
          <a:p>
            <a:r>
              <a:rPr lang="en-US" dirty="0" smtClean="0">
                <a:solidFill>
                  <a:srgbClr val="CC3300"/>
                </a:solidFill>
              </a:rPr>
              <a:t>True community bank</a:t>
            </a:r>
          </a:p>
          <a:p>
            <a:r>
              <a:rPr lang="en-US" dirty="0" smtClean="0">
                <a:solidFill>
                  <a:srgbClr val="CC3300"/>
                </a:solidFill>
              </a:rPr>
              <a:t>22 dedicated employees</a:t>
            </a:r>
          </a:p>
          <a:p>
            <a:r>
              <a:rPr lang="en-US" dirty="0" smtClean="0">
                <a:solidFill>
                  <a:srgbClr val="CC3300"/>
                </a:solidFill>
              </a:rPr>
              <a:t>$100 Million in Assets</a:t>
            </a:r>
          </a:p>
          <a:p>
            <a:r>
              <a:rPr lang="en-US" sz="3200" b="1" dirty="0" smtClean="0">
                <a:solidFill>
                  <a:srgbClr val="CC3300"/>
                </a:solidFill>
                <a:latin typeface="Monotype Corsiva" panose="03010101010201010101" pitchFamily="66" charset="0"/>
              </a:rPr>
              <a:t>PLP lender  </a:t>
            </a:r>
            <a:r>
              <a:rPr lang="en-US" dirty="0" smtClean="0">
                <a:solidFill>
                  <a:srgbClr val="CC3300"/>
                </a:solidFill>
              </a:rPr>
              <a:t>with strong </a:t>
            </a:r>
            <a:r>
              <a:rPr lang="en-US" dirty="0" smtClean="0">
                <a:solidFill>
                  <a:srgbClr val="CC3300"/>
                </a:solidFill>
              </a:rPr>
              <a:t>emphasis on SBA loans</a:t>
            </a:r>
          </a:p>
          <a:p>
            <a:r>
              <a:rPr lang="en-US" dirty="0" smtClean="0">
                <a:solidFill>
                  <a:srgbClr val="CC3300"/>
                </a:solidFill>
              </a:rPr>
              <a:t>Offer full array of financial products </a:t>
            </a:r>
          </a:p>
          <a:p>
            <a:pPr lvl="1"/>
            <a:r>
              <a:rPr lang="en-US" sz="2100" dirty="0" smtClean="0">
                <a:solidFill>
                  <a:srgbClr val="0070C0"/>
                </a:solidFill>
              </a:rPr>
              <a:t>Remote Deposit, Online and Mobile Banking</a:t>
            </a:r>
          </a:p>
          <a:p>
            <a:pPr lvl="1"/>
            <a:r>
              <a:rPr lang="en-US" sz="2100" dirty="0" smtClean="0">
                <a:solidFill>
                  <a:srgbClr val="0070C0"/>
                </a:solidFill>
              </a:rPr>
              <a:t>Merchant Services</a:t>
            </a:r>
          </a:p>
          <a:p>
            <a:pPr lvl="1"/>
            <a:r>
              <a:rPr lang="en-US" sz="2100" dirty="0" smtClean="0">
                <a:solidFill>
                  <a:srgbClr val="0070C0"/>
                </a:solidFill>
              </a:rPr>
              <a:t>Cash Management and Payroll Services</a:t>
            </a:r>
          </a:p>
          <a:p>
            <a:pPr lvl="1"/>
            <a:r>
              <a:rPr lang="en-US" sz="2100" dirty="0" smtClean="0">
                <a:solidFill>
                  <a:srgbClr val="0070C0"/>
                </a:solidFill>
              </a:rPr>
              <a:t>Business Credit Cards and more</a:t>
            </a:r>
          </a:p>
          <a:p>
            <a:pPr lvl="1"/>
            <a:endParaRPr lang="en-US" sz="2100" dirty="0" smtClean="0">
              <a:solidFill>
                <a:srgbClr val="0070C0"/>
              </a:solidFill>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419600"/>
            <a:ext cx="2514600" cy="1524000"/>
          </a:xfrm>
          <a:prstGeom prst="rect">
            <a:avLst/>
          </a:prstGeom>
        </p:spPr>
      </p:pic>
    </p:spTree>
    <p:extLst>
      <p:ext uri="{BB962C8B-B14F-4D97-AF65-F5344CB8AC3E}">
        <p14:creationId xmlns:p14="http://schemas.microsoft.com/office/powerpoint/2010/main" val="7885575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otype Corsiva" panose="03010101010201010101" pitchFamily="66" charset="0"/>
              </a:rPr>
              <a:t>Mindset we bring to your client:           </a:t>
            </a:r>
            <a:endParaRPr lang="en-US" sz="4000" b="1" dirty="0">
              <a:latin typeface="Monotype Corsiva" panose="03010101010201010101" pitchFamily="66" charset="0"/>
            </a:endParaRPr>
          </a:p>
        </p:txBody>
      </p:sp>
      <p:sp>
        <p:nvSpPr>
          <p:cNvPr id="3" name="Content Placeholder 2"/>
          <p:cNvSpPr>
            <a:spLocks noGrp="1"/>
          </p:cNvSpPr>
          <p:nvPr>
            <p:ph sz="quarter" idx="1"/>
          </p:nvPr>
        </p:nvSpPr>
        <p:spPr/>
        <p:txBody>
          <a:bodyPr>
            <a:normAutofit fontScale="70000" lnSpcReduction="20000"/>
          </a:bodyPr>
          <a:lstStyle/>
          <a:p>
            <a:endParaRPr lang="en-US" dirty="0"/>
          </a:p>
          <a:p>
            <a:pPr marL="0" indent="0">
              <a:buNone/>
            </a:pPr>
            <a:r>
              <a:rPr lang="en-US" sz="3400" dirty="0" smtClean="0">
                <a:solidFill>
                  <a:srgbClr val="CC3300"/>
                </a:solidFill>
              </a:rPr>
              <a:t>Our </a:t>
            </a:r>
            <a:r>
              <a:rPr lang="en-US" sz="3400" dirty="0">
                <a:solidFill>
                  <a:srgbClr val="CC3300"/>
                </a:solidFill>
              </a:rPr>
              <a:t>mission begins with Service. It defines who we are and is the standard that drives our success.</a:t>
            </a:r>
          </a:p>
          <a:p>
            <a:pPr marL="0" indent="0">
              <a:buNone/>
            </a:pPr>
            <a:endParaRPr lang="en-US" dirty="0"/>
          </a:p>
          <a:p>
            <a:pPr marL="0" indent="0">
              <a:buNone/>
            </a:pPr>
            <a:r>
              <a:rPr lang="en-US" dirty="0"/>
              <a:t>WE:</a:t>
            </a:r>
          </a:p>
          <a:p>
            <a:r>
              <a:rPr lang="en-US" dirty="0"/>
              <a:t>Make It Personal</a:t>
            </a:r>
          </a:p>
          <a:p>
            <a:r>
              <a:rPr lang="en-US" dirty="0"/>
              <a:t>Aspire To Be The Best</a:t>
            </a:r>
          </a:p>
          <a:p>
            <a:r>
              <a:rPr lang="en-US" dirty="0"/>
              <a:t>Build Trusting Relationships For A Better Tomorrow</a:t>
            </a:r>
          </a:p>
          <a:p>
            <a:endParaRPr lang="en-US" dirty="0"/>
          </a:p>
          <a:p>
            <a:pPr marL="0" indent="0">
              <a:buNone/>
            </a:pPr>
            <a:r>
              <a:rPr lang="en-US" dirty="0"/>
              <a:t>Core Values:</a:t>
            </a:r>
          </a:p>
          <a:p>
            <a:r>
              <a:rPr lang="en-US" dirty="0"/>
              <a:t>Be Proud Of Your Conduct – It’s Your Signature</a:t>
            </a:r>
          </a:p>
          <a:p>
            <a:r>
              <a:rPr lang="en-US" dirty="0"/>
              <a:t>Embrace and Drive Continuous </a:t>
            </a:r>
            <a:r>
              <a:rPr lang="en-US" dirty="0" smtClean="0"/>
              <a:t>Improvement</a:t>
            </a:r>
            <a:endParaRPr lang="en-US" dirty="0"/>
          </a:p>
          <a:p>
            <a:r>
              <a:rPr lang="en-US" dirty="0"/>
              <a:t>Make It Personal</a:t>
            </a:r>
          </a:p>
          <a:p>
            <a:r>
              <a:rPr lang="en-US" dirty="0"/>
              <a:t>Build Lasting </a:t>
            </a:r>
            <a:r>
              <a:rPr lang="en-US" dirty="0" smtClean="0"/>
              <a:t>Relationships</a:t>
            </a:r>
            <a:endParaRPr lang="en-US" dirty="0"/>
          </a:p>
          <a:p>
            <a:r>
              <a:rPr lang="en-US" dirty="0"/>
              <a:t>Service: A Passion Above All Else</a:t>
            </a:r>
          </a:p>
          <a:p>
            <a:r>
              <a:rPr lang="en-US" dirty="0"/>
              <a:t>Create Wealth Through Profits, Growth And Integrity</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4081" y="31955"/>
            <a:ext cx="1295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170171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Monotype Corsiva" panose="03010101010201010101" pitchFamily="66" charset="0"/>
              </a:rPr>
              <a:t>Small Bank that can do Big Deals</a:t>
            </a:r>
            <a:r>
              <a:rPr lang="en-US" dirty="0" smtClean="0"/>
              <a: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57279354"/>
              </p:ext>
            </p:extLst>
          </p:nvPr>
        </p:nvGraphicFramePr>
        <p:xfrm>
          <a:off x="457200" y="1371600"/>
          <a:ext cx="8229600" cy="3126240"/>
        </p:xfrm>
        <a:graphic>
          <a:graphicData uri="http://schemas.openxmlformats.org/drawingml/2006/table">
            <a:tbl>
              <a:tblPr firstRow="1" bandRow="1">
                <a:tableStyleId>{5C22544A-7EE6-4342-B048-85BDC9FD1C3A}</a:tableStyleId>
              </a:tblPr>
              <a:tblGrid>
                <a:gridCol w="1524000"/>
                <a:gridCol w="1447800"/>
                <a:gridCol w="1447800"/>
                <a:gridCol w="2164080"/>
                <a:gridCol w="1645920"/>
              </a:tblGrid>
              <a:tr h="990600">
                <a:tc>
                  <a:txBody>
                    <a:bodyPr/>
                    <a:lstStyle/>
                    <a:p>
                      <a:r>
                        <a:rPr lang="en-US" dirty="0" smtClean="0"/>
                        <a:t>Loan Program</a:t>
                      </a:r>
                      <a:endParaRPr lang="en-US" dirty="0"/>
                    </a:p>
                  </a:txBody>
                  <a:tcPr/>
                </a:tc>
                <a:tc>
                  <a:txBody>
                    <a:bodyPr/>
                    <a:lstStyle/>
                    <a:p>
                      <a:r>
                        <a:rPr lang="en-US" dirty="0" smtClean="0"/>
                        <a:t>Signature Bank Loan</a:t>
                      </a:r>
                      <a:endParaRPr lang="en-US" dirty="0"/>
                    </a:p>
                  </a:txBody>
                  <a:tcPr/>
                </a:tc>
                <a:tc>
                  <a:txBody>
                    <a:bodyPr/>
                    <a:lstStyle/>
                    <a:p>
                      <a:r>
                        <a:rPr lang="en-US" dirty="0" smtClean="0"/>
                        <a:t>Possible</a:t>
                      </a:r>
                      <a:r>
                        <a:rPr lang="en-US" baseline="0" dirty="0" smtClean="0"/>
                        <a:t> Additional Loan</a:t>
                      </a:r>
                      <a:endParaRPr lang="en-US" dirty="0"/>
                    </a:p>
                  </a:txBody>
                  <a:tcPr/>
                </a:tc>
                <a:tc>
                  <a:txBody>
                    <a:bodyPr/>
                    <a:lstStyle/>
                    <a:p>
                      <a:r>
                        <a:rPr lang="en-US" dirty="0" smtClean="0"/>
                        <a:t>Estimated 20% Equity (10% buyer / 10% seller  note)</a:t>
                      </a:r>
                      <a:endParaRPr lang="en-US" dirty="0"/>
                    </a:p>
                  </a:txBody>
                  <a:tcPr/>
                </a:tc>
                <a:tc>
                  <a:txBody>
                    <a:bodyPr/>
                    <a:lstStyle/>
                    <a:p>
                      <a:r>
                        <a:rPr lang="en-US" dirty="0" smtClean="0"/>
                        <a:t>Total Project Size including costs &amp; fees</a:t>
                      </a:r>
                      <a:endParaRPr lang="en-US" dirty="0"/>
                    </a:p>
                  </a:txBody>
                  <a:tcPr/>
                </a:tc>
              </a:tr>
              <a:tr h="427128">
                <a:tc>
                  <a:txBody>
                    <a:bodyPr/>
                    <a:lstStyle/>
                    <a:p>
                      <a:r>
                        <a:rPr lang="en-US" dirty="0" smtClean="0"/>
                        <a:t>SBA 7a</a:t>
                      </a:r>
                      <a:endParaRPr lang="en-US" dirty="0"/>
                    </a:p>
                  </a:txBody>
                  <a:tcPr/>
                </a:tc>
                <a:tc>
                  <a:txBody>
                    <a:bodyPr/>
                    <a:lstStyle/>
                    <a:p>
                      <a:r>
                        <a:rPr lang="en-US" dirty="0" smtClean="0"/>
                        <a:t>$5,000,000</a:t>
                      </a:r>
                      <a:endParaRPr lang="en-US" dirty="0"/>
                    </a:p>
                  </a:txBody>
                  <a:tcPr/>
                </a:tc>
                <a:tc>
                  <a:txBody>
                    <a:bodyPr/>
                    <a:lstStyle/>
                    <a:p>
                      <a:r>
                        <a:rPr lang="en-US" dirty="0" smtClean="0"/>
                        <a:t>$  524,000</a:t>
                      </a:r>
                      <a:endParaRPr lang="en-US" dirty="0"/>
                    </a:p>
                  </a:txBody>
                  <a:tcPr/>
                </a:tc>
                <a:tc>
                  <a:txBody>
                    <a:bodyPr/>
                    <a:lstStyle/>
                    <a:p>
                      <a:r>
                        <a:rPr lang="en-US" dirty="0" smtClean="0"/>
                        <a:t>$1,381,000</a:t>
                      </a:r>
                      <a:endParaRPr lang="en-US" dirty="0"/>
                    </a:p>
                  </a:txBody>
                  <a:tcPr/>
                </a:tc>
                <a:tc>
                  <a:txBody>
                    <a:bodyPr/>
                    <a:lstStyle/>
                    <a:p>
                      <a:r>
                        <a:rPr lang="en-US" dirty="0" smtClean="0"/>
                        <a:t>$6,905,000</a:t>
                      </a:r>
                      <a:endParaRPr lang="en-US" dirty="0"/>
                    </a:p>
                  </a:txBody>
                  <a:tcPr/>
                </a:tc>
              </a:tr>
              <a:tr h="42712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27128">
                <a:tc>
                  <a:txBody>
                    <a:bodyPr/>
                    <a:lstStyle/>
                    <a:p>
                      <a:r>
                        <a:rPr lang="en-US" dirty="0" smtClean="0"/>
                        <a:t>SBA 504</a:t>
                      </a:r>
                      <a:endParaRPr lang="en-US" dirty="0"/>
                    </a:p>
                  </a:txBody>
                  <a:tcPr/>
                </a:tc>
                <a:tc>
                  <a:txBody>
                    <a:bodyPr/>
                    <a:lstStyle/>
                    <a:p>
                      <a:r>
                        <a:rPr lang="en-US" dirty="0" smtClean="0"/>
                        <a:t>$1,774,000</a:t>
                      </a:r>
                      <a:endParaRPr lang="en-US" dirty="0"/>
                    </a:p>
                  </a:txBody>
                  <a:tcPr/>
                </a:tc>
                <a:tc>
                  <a:txBody>
                    <a:bodyPr/>
                    <a:lstStyle/>
                    <a:p>
                      <a:r>
                        <a:rPr lang="en-US" dirty="0" smtClean="0"/>
                        <a:t>$1,419,000</a:t>
                      </a:r>
                      <a:endParaRPr lang="en-US" dirty="0"/>
                    </a:p>
                  </a:txBody>
                  <a:tcPr/>
                </a:tc>
                <a:tc>
                  <a:txBody>
                    <a:bodyPr/>
                    <a:lstStyle/>
                    <a:p>
                      <a:r>
                        <a:rPr lang="en-US" dirty="0" smtClean="0"/>
                        <a:t>$  355,000 (10%)</a:t>
                      </a:r>
                      <a:endParaRPr lang="en-US" dirty="0"/>
                    </a:p>
                  </a:txBody>
                  <a:tcPr/>
                </a:tc>
                <a:tc>
                  <a:txBody>
                    <a:bodyPr/>
                    <a:lstStyle/>
                    <a:p>
                      <a:r>
                        <a:rPr lang="en-US" dirty="0" smtClean="0"/>
                        <a:t>$3,548,000</a:t>
                      </a:r>
                      <a:endParaRPr lang="en-US" dirty="0"/>
                    </a:p>
                  </a:txBody>
                  <a:tcPr/>
                </a:tc>
              </a:tr>
              <a:tr h="427128">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427128">
                <a:tc>
                  <a:txBody>
                    <a:bodyPr/>
                    <a:lstStyle/>
                    <a:p>
                      <a:r>
                        <a:rPr lang="en-US" dirty="0" smtClean="0"/>
                        <a:t>Conventional</a:t>
                      </a:r>
                      <a:endParaRPr lang="en-US" dirty="0"/>
                    </a:p>
                  </a:txBody>
                  <a:tcPr/>
                </a:tc>
                <a:tc>
                  <a:txBody>
                    <a:bodyPr/>
                    <a:lstStyle/>
                    <a:p>
                      <a:r>
                        <a:rPr lang="en-US" dirty="0" smtClean="0"/>
                        <a:t>$1,774,000</a:t>
                      </a:r>
                      <a:endParaRPr lang="en-US" dirty="0"/>
                    </a:p>
                  </a:txBody>
                  <a:tcPr/>
                </a:tc>
                <a:tc>
                  <a:txBody>
                    <a:bodyPr/>
                    <a:lstStyle/>
                    <a:p>
                      <a:r>
                        <a:rPr lang="en-US" dirty="0" smtClean="0"/>
                        <a:t>-0-</a:t>
                      </a:r>
                      <a:endParaRPr lang="en-US" dirty="0"/>
                    </a:p>
                  </a:txBody>
                  <a:tcPr/>
                </a:tc>
                <a:tc>
                  <a:txBody>
                    <a:bodyPr/>
                    <a:lstStyle/>
                    <a:p>
                      <a:r>
                        <a:rPr lang="en-US" dirty="0" smtClean="0"/>
                        <a:t>$  511,000</a:t>
                      </a:r>
                      <a:endParaRPr lang="en-US" dirty="0"/>
                    </a:p>
                  </a:txBody>
                  <a:tcPr/>
                </a:tc>
                <a:tc>
                  <a:txBody>
                    <a:bodyPr/>
                    <a:lstStyle/>
                    <a:p>
                      <a:r>
                        <a:rPr lang="en-US" dirty="0" smtClean="0"/>
                        <a:t>$2,285,000</a:t>
                      </a:r>
                    </a:p>
                  </a:txBody>
                  <a:tcPr/>
                </a:tc>
              </a:tr>
            </a:tbl>
          </a:graphicData>
        </a:graphic>
      </p:graphicFrame>
      <p:sp>
        <p:nvSpPr>
          <p:cNvPr id="6" name="TextBox 5"/>
          <p:cNvSpPr txBox="1"/>
          <p:nvPr/>
        </p:nvSpPr>
        <p:spPr>
          <a:xfrm>
            <a:off x="6858000" y="5943600"/>
            <a:ext cx="1828800" cy="338554"/>
          </a:xfrm>
          <a:prstGeom prst="rect">
            <a:avLst/>
          </a:prstGeom>
          <a:noFill/>
        </p:spPr>
        <p:txBody>
          <a:bodyPr wrap="square" rtlCol="0">
            <a:spAutoFit/>
          </a:bodyPr>
          <a:lstStyle/>
          <a:p>
            <a:r>
              <a:rPr lang="en-US" sz="1600" dirty="0" smtClean="0"/>
              <a:t>     as of 4/25/2014</a:t>
            </a:r>
            <a:endParaRPr lang="en-US" sz="1600" dirty="0"/>
          </a:p>
        </p:txBody>
      </p:sp>
    </p:spTree>
    <p:extLst>
      <p:ext uri="{BB962C8B-B14F-4D97-AF65-F5344CB8AC3E}">
        <p14:creationId xmlns:p14="http://schemas.microsoft.com/office/powerpoint/2010/main" val="4184832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otype Corsiva" panose="03010101010201010101" pitchFamily="66" charset="0"/>
              </a:rPr>
              <a:t>Signature’s Experienced SBA Team:</a:t>
            </a:r>
            <a:endParaRPr lang="en-US" sz="4000" b="1" dirty="0">
              <a:latin typeface="Monotype Corsiva" panose="03010101010201010101" pitchFamily="66" charset="0"/>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10858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10000"/>
                    </a14:imgEffect>
                    <a14:imgEffect>
                      <a14:brightnessContrast bright="-4000" contrast="10000"/>
                    </a14:imgEffect>
                  </a14:imgLayer>
                </a14:imgProps>
              </a:ext>
              <a:ext uri="{28A0092B-C50C-407E-A947-70E740481C1C}">
                <a14:useLocalDpi xmlns:a14="http://schemas.microsoft.com/office/drawing/2010/main" val="0"/>
              </a:ext>
            </a:extLst>
          </a:blip>
          <a:srcRect/>
          <a:stretch>
            <a:fillRect/>
          </a:stretch>
        </p:blipFill>
        <p:spPr bwMode="auto">
          <a:xfrm>
            <a:off x="2943225" y="4196844"/>
            <a:ext cx="10858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bwMode="auto">
          <a:xfrm>
            <a:off x="7010400" y="4181901"/>
            <a:ext cx="1143000" cy="1538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057400" y="1600200"/>
            <a:ext cx="2047875" cy="1200329"/>
          </a:xfrm>
          <a:prstGeom prst="rect">
            <a:avLst/>
          </a:prstGeom>
          <a:noFill/>
        </p:spPr>
        <p:txBody>
          <a:bodyPr wrap="square" rtlCol="0">
            <a:spAutoFit/>
          </a:bodyPr>
          <a:lstStyle/>
          <a:p>
            <a:r>
              <a:rPr lang="en-US" dirty="0" smtClean="0"/>
              <a:t>Melanie Brown</a:t>
            </a:r>
          </a:p>
          <a:p>
            <a:r>
              <a:rPr lang="en-US" dirty="0" smtClean="0"/>
              <a:t>SBA Director</a:t>
            </a:r>
          </a:p>
          <a:p>
            <a:r>
              <a:rPr lang="en-US" dirty="0" smtClean="0"/>
              <a:t>26 years experience</a:t>
            </a:r>
          </a:p>
          <a:p>
            <a:endParaRPr lang="en-US" dirty="0"/>
          </a:p>
        </p:txBody>
      </p:sp>
      <p:sp>
        <p:nvSpPr>
          <p:cNvPr id="6" name="TextBox 5"/>
          <p:cNvSpPr txBox="1"/>
          <p:nvPr/>
        </p:nvSpPr>
        <p:spPr>
          <a:xfrm>
            <a:off x="6248400" y="1573768"/>
            <a:ext cx="2209799" cy="923330"/>
          </a:xfrm>
          <a:prstGeom prst="rect">
            <a:avLst/>
          </a:prstGeom>
          <a:noFill/>
        </p:spPr>
        <p:txBody>
          <a:bodyPr wrap="square" rtlCol="0">
            <a:spAutoFit/>
          </a:bodyPr>
          <a:lstStyle/>
          <a:p>
            <a:r>
              <a:rPr lang="en-US" dirty="0" smtClean="0"/>
              <a:t>Susan Kite</a:t>
            </a:r>
          </a:p>
          <a:p>
            <a:r>
              <a:rPr lang="en-US" dirty="0" smtClean="0"/>
              <a:t>SBA Lender</a:t>
            </a:r>
          </a:p>
          <a:p>
            <a:r>
              <a:rPr lang="en-US" dirty="0" smtClean="0"/>
              <a:t>26 years experience</a:t>
            </a:r>
            <a:endParaRPr lang="en-US" dirty="0"/>
          </a:p>
        </p:txBody>
      </p:sp>
      <p:sp>
        <p:nvSpPr>
          <p:cNvPr id="7" name="TextBox 6"/>
          <p:cNvSpPr txBox="1"/>
          <p:nvPr/>
        </p:nvSpPr>
        <p:spPr>
          <a:xfrm>
            <a:off x="609600" y="4196844"/>
            <a:ext cx="2133600" cy="923330"/>
          </a:xfrm>
          <a:prstGeom prst="rect">
            <a:avLst/>
          </a:prstGeom>
          <a:noFill/>
        </p:spPr>
        <p:txBody>
          <a:bodyPr wrap="square" rtlCol="0">
            <a:spAutoFit/>
          </a:bodyPr>
          <a:lstStyle/>
          <a:p>
            <a:r>
              <a:rPr lang="en-US" dirty="0" smtClean="0"/>
              <a:t>Jeff Henley</a:t>
            </a:r>
          </a:p>
          <a:p>
            <a:r>
              <a:rPr lang="en-US" dirty="0" smtClean="0"/>
              <a:t>SBA Underwriter</a:t>
            </a:r>
          </a:p>
          <a:p>
            <a:r>
              <a:rPr lang="en-US" dirty="0" smtClean="0"/>
              <a:t>28 years experience</a:t>
            </a:r>
            <a:endParaRPr lang="en-US" dirty="0"/>
          </a:p>
        </p:txBody>
      </p:sp>
      <p:sp>
        <p:nvSpPr>
          <p:cNvPr id="8" name="TextBox 7"/>
          <p:cNvSpPr txBox="1"/>
          <p:nvPr/>
        </p:nvSpPr>
        <p:spPr>
          <a:xfrm>
            <a:off x="4724401" y="4196844"/>
            <a:ext cx="2133600" cy="923330"/>
          </a:xfrm>
          <a:prstGeom prst="rect">
            <a:avLst/>
          </a:prstGeom>
          <a:noFill/>
        </p:spPr>
        <p:txBody>
          <a:bodyPr wrap="square" rtlCol="0">
            <a:spAutoFit/>
          </a:bodyPr>
          <a:lstStyle/>
          <a:p>
            <a:r>
              <a:rPr lang="en-US" dirty="0" smtClean="0"/>
              <a:t>Lisa McCollum</a:t>
            </a:r>
          </a:p>
          <a:p>
            <a:r>
              <a:rPr lang="en-US" dirty="0" smtClean="0"/>
              <a:t>SBA Client Specialist</a:t>
            </a:r>
          </a:p>
          <a:p>
            <a:r>
              <a:rPr lang="en-US" dirty="0" smtClean="0"/>
              <a:t>20 years experience</a:t>
            </a:r>
            <a:endParaRPr lang="en-US" dirty="0"/>
          </a:p>
        </p:txBody>
      </p:sp>
      <p:pic>
        <p:nvPicPr>
          <p:cNvPr id="3" name="Picture 2"/>
          <p:cNvPicPr>
            <a:picLocks noChangeAspect="1"/>
          </p:cNvPicPr>
          <p:nvPr/>
        </p:nvPicPr>
        <p:blipFill rotWithShape="1">
          <a:blip r:embed="rId6" cstate="print">
            <a:extLst>
              <a:ext uri="{BEBA8EAE-BF5A-486C-A8C5-ECC9F3942E4B}">
                <a14:imgProps xmlns:a14="http://schemas.microsoft.com/office/drawing/2010/main">
                  <a14:imgLayer r:embed="rId7">
                    <a14:imgEffect>
                      <a14:sharpenSoften amount="10000"/>
                    </a14:imgEffect>
                    <a14:imgEffect>
                      <a14:brightnessContrast bright="12000" contrast="10000"/>
                    </a14:imgEffect>
                  </a14:imgLayer>
                </a14:imgProps>
              </a:ext>
              <a:ext uri="{28A0092B-C50C-407E-A947-70E740481C1C}">
                <a14:useLocalDpi xmlns:a14="http://schemas.microsoft.com/office/drawing/2010/main" val="0"/>
              </a:ext>
            </a:extLst>
          </a:blip>
          <a:srcRect t="10576" b="-8751"/>
          <a:stretch/>
        </p:blipFill>
        <p:spPr>
          <a:xfrm>
            <a:off x="4868197" y="1620798"/>
            <a:ext cx="1143000" cy="1752600"/>
          </a:xfrm>
          <a:prstGeom prst="rect">
            <a:avLst/>
          </a:prstGeom>
        </p:spPr>
      </p:pic>
    </p:spTree>
    <p:extLst>
      <p:ext uri="{BB962C8B-B14F-4D97-AF65-F5344CB8AC3E}">
        <p14:creationId xmlns:p14="http://schemas.microsoft.com/office/powerpoint/2010/main" val="375326700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381000"/>
            <a:ext cx="1524000" cy="1524000"/>
          </a:xfrm>
        </p:spPr>
        <p:txBody>
          <a:bodyPr/>
          <a:lstStyle/>
          <a:p>
            <a:endParaRPr lang="en-US" dirty="0"/>
          </a:p>
        </p:txBody>
      </p:sp>
      <p:sp>
        <p:nvSpPr>
          <p:cNvPr id="3" name="Text Placeholder 2"/>
          <p:cNvSpPr>
            <a:spLocks noGrp="1"/>
          </p:cNvSpPr>
          <p:nvPr>
            <p:ph type="body" idx="2"/>
          </p:nvPr>
        </p:nvSpPr>
        <p:spPr>
          <a:xfrm>
            <a:off x="6324600" y="2286000"/>
            <a:ext cx="2514600" cy="3776663"/>
          </a:xfrm>
        </p:spPr>
        <p:txBody>
          <a:bodyPr>
            <a:normAutofit/>
          </a:bodyPr>
          <a:lstStyle/>
          <a:p>
            <a:pPr marL="457200" indent="-457200">
              <a:buFont typeface="Wingdings" panose="05000000000000000000" pitchFamily="2" charset="2"/>
              <a:buChar char="Ø"/>
            </a:pPr>
            <a:r>
              <a:rPr lang="en-US" sz="2000" dirty="0" smtClean="0"/>
              <a:t>To prepare your buyer and seller</a:t>
            </a:r>
          </a:p>
          <a:p>
            <a:pPr marL="457200" indent="-457200">
              <a:buFont typeface="Wingdings" panose="05000000000000000000" pitchFamily="2" charset="2"/>
              <a:buChar char="Ø"/>
            </a:pPr>
            <a:r>
              <a:rPr lang="en-US" sz="2000" dirty="0" smtClean="0"/>
              <a:t>To set realistic expectations</a:t>
            </a:r>
          </a:p>
          <a:p>
            <a:pPr marL="457200" indent="-457200">
              <a:buFont typeface="Wingdings" panose="05000000000000000000" pitchFamily="2" charset="2"/>
              <a:buChar char="Ø"/>
            </a:pPr>
            <a:r>
              <a:rPr lang="en-US" sz="2000" dirty="0" smtClean="0"/>
              <a:t>To ensure your deal closes as soon as possible</a:t>
            </a:r>
            <a:endParaRPr lang="en-US" sz="2000" dirty="0"/>
          </a:p>
        </p:txBody>
      </p:sp>
      <p:sp>
        <p:nvSpPr>
          <p:cNvPr id="4" name="Content Placeholder 3"/>
          <p:cNvSpPr>
            <a:spLocks noGrp="1"/>
          </p:cNvSpPr>
          <p:nvPr>
            <p:ph sz="quarter" idx="1"/>
          </p:nvPr>
        </p:nvSpPr>
        <p:spPr/>
        <p:txBody>
          <a:bodyPr/>
          <a:lstStyle/>
          <a:p>
            <a:endParaRPr lang="en-US" dirty="0" smtClean="0"/>
          </a:p>
          <a:p>
            <a:endParaRPr lang="en-US" dirty="0"/>
          </a:p>
          <a:p>
            <a:pPr marL="0" indent="0">
              <a:buNone/>
            </a:pPr>
            <a:endParaRPr lang="en-US" dirty="0" smtClean="0"/>
          </a:p>
          <a:p>
            <a:pPr marL="0" indent="0" algn="ctr">
              <a:buNone/>
            </a:pPr>
            <a:r>
              <a:rPr lang="en-US" sz="4000" b="1" dirty="0" smtClean="0">
                <a:solidFill>
                  <a:srgbClr val="0070C0"/>
                </a:solidFill>
                <a:latin typeface="Monotype Corsiva" panose="03010101010201010101" pitchFamily="66" charset="0"/>
              </a:rPr>
              <a:t>We know</a:t>
            </a:r>
          </a:p>
          <a:p>
            <a:pPr marL="0" indent="0" algn="ctr">
              <a:buNone/>
            </a:pPr>
            <a:r>
              <a:rPr lang="en-US" sz="4000" b="1" dirty="0" smtClean="0">
                <a:solidFill>
                  <a:srgbClr val="0070C0"/>
                </a:solidFill>
                <a:latin typeface="Monotype Corsiva" panose="03010101010201010101" pitchFamily="66" charset="0"/>
              </a:rPr>
              <a:t>What a Business Broker Needs to Know about SBA Loans</a:t>
            </a:r>
            <a:endParaRPr lang="en-US" sz="4000" b="1" dirty="0">
              <a:solidFill>
                <a:srgbClr val="0070C0"/>
              </a:solidFill>
              <a:latin typeface="Monotype Corsiva" panose="03010101010201010101"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93290"/>
            <a:ext cx="1554163"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82879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2060"/>
                </a:solidFill>
                <a:latin typeface="Monotype Corsiva" panose="03010101010201010101" pitchFamily="66" charset="0"/>
              </a:rPr>
              <a:t>10 Things a Business Broker Needs to Know</a:t>
            </a:r>
            <a:endParaRPr lang="en-US" sz="4000" b="1" dirty="0">
              <a:solidFill>
                <a:srgbClr val="002060"/>
              </a:solidFill>
              <a:latin typeface="Monotype Corsiva" panose="03010101010201010101" pitchFamily="66" charset="0"/>
            </a:endParaRPr>
          </a:p>
        </p:txBody>
      </p:sp>
      <p:sp>
        <p:nvSpPr>
          <p:cNvPr id="3" name="Text Placeholder 2"/>
          <p:cNvSpPr>
            <a:spLocks noGrp="1"/>
          </p:cNvSpPr>
          <p:nvPr>
            <p:ph type="body" idx="1"/>
          </p:nvPr>
        </p:nvSpPr>
        <p:spPr>
          <a:xfrm>
            <a:off x="457200" y="2209800"/>
            <a:ext cx="4040188" cy="533400"/>
          </a:xfrm>
        </p:spPr>
        <p:txBody>
          <a:bodyPr/>
          <a:lstStyle/>
          <a:p>
            <a:r>
              <a:rPr lang="en-US" dirty="0" smtClean="0">
                <a:solidFill>
                  <a:srgbClr val="0070C0"/>
                </a:solidFill>
              </a:rPr>
              <a:t>Seller Provides:</a:t>
            </a:r>
            <a:r>
              <a:rPr lang="en-US" dirty="0" smtClean="0"/>
              <a:t>		</a:t>
            </a:r>
            <a:endParaRPr lang="en-US" dirty="0"/>
          </a:p>
        </p:txBody>
      </p:sp>
      <p:sp>
        <p:nvSpPr>
          <p:cNvPr id="4" name="Text Placeholder 3"/>
          <p:cNvSpPr>
            <a:spLocks noGrp="1"/>
          </p:cNvSpPr>
          <p:nvPr>
            <p:ph type="body" sz="half" idx="3"/>
          </p:nvPr>
        </p:nvSpPr>
        <p:spPr>
          <a:xfrm>
            <a:off x="4648200" y="2209800"/>
            <a:ext cx="4041775" cy="533400"/>
          </a:xfrm>
        </p:spPr>
        <p:txBody>
          <a:bodyPr/>
          <a:lstStyle/>
          <a:p>
            <a:r>
              <a:rPr lang="en-US" dirty="0" smtClean="0"/>
              <a:t>Buyer Provides:</a:t>
            </a:r>
            <a:endParaRPr lang="en-US" dirty="0"/>
          </a:p>
        </p:txBody>
      </p:sp>
      <p:sp>
        <p:nvSpPr>
          <p:cNvPr id="5" name="Content Placeholder 4"/>
          <p:cNvSpPr>
            <a:spLocks noGrp="1"/>
          </p:cNvSpPr>
          <p:nvPr>
            <p:ph sz="quarter" idx="2"/>
          </p:nvPr>
        </p:nvSpPr>
        <p:spPr>
          <a:xfrm>
            <a:off x="457200" y="2895600"/>
            <a:ext cx="4038600" cy="3200400"/>
          </a:xfrm>
        </p:spPr>
        <p:txBody>
          <a:bodyPr>
            <a:normAutofit/>
          </a:bodyPr>
          <a:lstStyle/>
          <a:p>
            <a:pPr marL="514350" indent="-514350">
              <a:buFont typeface="+mj-lt"/>
              <a:buAutoNum type="arabicPeriod"/>
            </a:pPr>
            <a:r>
              <a:rPr lang="en-US" sz="1800" dirty="0" smtClean="0"/>
              <a:t>Last 3 years Business Tax Returns</a:t>
            </a:r>
          </a:p>
          <a:p>
            <a:pPr marL="514350" indent="-514350">
              <a:buFont typeface="+mj-lt"/>
              <a:buAutoNum type="arabicPeriod"/>
            </a:pPr>
            <a:r>
              <a:rPr lang="en-US" sz="1800" dirty="0"/>
              <a:t>Signed 4506 T</a:t>
            </a:r>
          </a:p>
          <a:p>
            <a:pPr marL="514350" indent="-514350">
              <a:buFont typeface="+mj-lt"/>
              <a:buAutoNum type="arabicPeriod"/>
            </a:pPr>
            <a:r>
              <a:rPr lang="en-US" sz="1800" dirty="0" smtClean="0"/>
              <a:t>Recent Interim Business Financial Statement (not &gt; 45 days old)</a:t>
            </a:r>
          </a:p>
          <a:p>
            <a:pPr marL="514350" indent="-514350">
              <a:buFont typeface="+mj-lt"/>
              <a:buAutoNum type="arabicPeriod"/>
            </a:pPr>
            <a:r>
              <a:rPr lang="en-US" sz="1800" dirty="0" smtClean="0"/>
              <a:t>Aging of Accounts Receivable</a:t>
            </a:r>
          </a:p>
          <a:p>
            <a:pPr marL="514350" indent="-514350">
              <a:buFont typeface="+mj-lt"/>
              <a:buAutoNum type="arabicPeriod"/>
            </a:pPr>
            <a:r>
              <a:rPr lang="en-US" sz="1800" dirty="0" smtClean="0"/>
              <a:t>Aging of Accounts Payable</a:t>
            </a:r>
          </a:p>
          <a:p>
            <a:pPr marL="514350" indent="-514350">
              <a:buFont typeface="+mj-lt"/>
              <a:buAutoNum type="arabicPeriod"/>
            </a:pPr>
            <a:r>
              <a:rPr lang="en-US" sz="1800" dirty="0" smtClean="0"/>
              <a:t>List of Assets being sold with Serial Numbers for items valued &gt; $5K</a:t>
            </a:r>
          </a:p>
        </p:txBody>
      </p:sp>
      <p:sp>
        <p:nvSpPr>
          <p:cNvPr id="6" name="Content Placeholder 5"/>
          <p:cNvSpPr>
            <a:spLocks noGrp="1"/>
          </p:cNvSpPr>
          <p:nvPr>
            <p:ph sz="quarter" idx="4"/>
          </p:nvPr>
        </p:nvSpPr>
        <p:spPr>
          <a:xfrm>
            <a:off x="4648200" y="2895600"/>
            <a:ext cx="4038600" cy="3124200"/>
          </a:xfrm>
        </p:spPr>
        <p:txBody>
          <a:bodyPr>
            <a:normAutofit/>
          </a:bodyPr>
          <a:lstStyle/>
          <a:p>
            <a:pPr marL="514350" indent="-514350">
              <a:buFont typeface="+mj-lt"/>
              <a:buAutoNum type="arabicPeriod"/>
            </a:pPr>
            <a:r>
              <a:rPr lang="en-US" sz="1800" dirty="0" smtClean="0"/>
              <a:t>Last 3 years Personal Tax Returns for all 20% or more owners</a:t>
            </a:r>
          </a:p>
          <a:p>
            <a:pPr marL="514350" indent="-514350">
              <a:buFont typeface="+mj-lt"/>
              <a:buAutoNum type="arabicPeriod"/>
            </a:pPr>
            <a:r>
              <a:rPr lang="en-US" sz="1800" dirty="0" smtClean="0"/>
              <a:t>Last 3 years Business Tax Returns for all affiliate businesses</a:t>
            </a:r>
          </a:p>
          <a:p>
            <a:pPr marL="514350" indent="-514350">
              <a:buFont typeface="+mj-lt"/>
              <a:buAutoNum type="arabicPeriod"/>
            </a:pPr>
            <a:r>
              <a:rPr lang="en-US" sz="1800" dirty="0" smtClean="0"/>
              <a:t>Personal Financial Statements</a:t>
            </a:r>
          </a:p>
          <a:p>
            <a:pPr marL="514350" indent="-514350">
              <a:buFont typeface="+mj-lt"/>
              <a:buAutoNum type="arabicPeriod"/>
            </a:pPr>
            <a:r>
              <a:rPr lang="en-US" sz="1800" dirty="0" smtClean="0"/>
              <a:t>Business Plan with Financial Projections</a:t>
            </a:r>
          </a:p>
          <a:p>
            <a:pPr marL="514350" indent="-514350">
              <a:buFont typeface="+mj-lt"/>
              <a:buAutoNum type="arabicPeriod"/>
            </a:pPr>
            <a:r>
              <a:rPr lang="en-US" sz="1800" dirty="0" smtClean="0"/>
              <a:t>SBA Application Form</a:t>
            </a:r>
            <a:endParaRPr lang="en-US" sz="1800" dirty="0"/>
          </a:p>
        </p:txBody>
      </p:sp>
      <p:sp>
        <p:nvSpPr>
          <p:cNvPr id="8" name="TextBox 7"/>
          <p:cNvSpPr txBox="1"/>
          <p:nvPr/>
        </p:nvSpPr>
        <p:spPr>
          <a:xfrm>
            <a:off x="533400" y="1567934"/>
            <a:ext cx="7772400" cy="769441"/>
          </a:xfrm>
          <a:prstGeom prst="rect">
            <a:avLst/>
          </a:prstGeom>
          <a:noFill/>
        </p:spPr>
        <p:txBody>
          <a:bodyPr wrap="square" rtlCol="0">
            <a:spAutoFit/>
          </a:bodyPr>
          <a:lstStyle/>
          <a:p>
            <a:r>
              <a:rPr lang="en-US" sz="2000" b="1" dirty="0">
                <a:solidFill>
                  <a:srgbClr val="002060"/>
                </a:solidFill>
              </a:rPr>
              <a:t>1. </a:t>
            </a:r>
            <a:r>
              <a:rPr lang="en-US" sz="2000" b="1" dirty="0" smtClean="0">
                <a:solidFill>
                  <a:srgbClr val="002060"/>
                </a:solidFill>
              </a:rPr>
              <a:t> </a:t>
            </a:r>
            <a:r>
              <a:rPr lang="en-US" sz="2400" b="1" dirty="0" smtClean="0">
                <a:solidFill>
                  <a:srgbClr val="002060"/>
                </a:solidFill>
              </a:rPr>
              <a:t>We </a:t>
            </a:r>
            <a:r>
              <a:rPr lang="en-US" sz="2400" b="1" dirty="0">
                <a:solidFill>
                  <a:srgbClr val="002060"/>
                </a:solidFill>
              </a:rPr>
              <a:t>can’t </a:t>
            </a:r>
            <a:r>
              <a:rPr lang="en-US" sz="2600" b="1" dirty="0">
                <a:solidFill>
                  <a:srgbClr val="002060"/>
                </a:solidFill>
              </a:rPr>
              <a:t>process</a:t>
            </a:r>
            <a:r>
              <a:rPr lang="en-US" sz="2400" b="1" dirty="0">
                <a:solidFill>
                  <a:srgbClr val="002060"/>
                </a:solidFill>
              </a:rPr>
              <a:t> your deal until we have</a:t>
            </a:r>
            <a:r>
              <a:rPr lang="en-US" sz="2400" dirty="0">
                <a:solidFill>
                  <a:srgbClr val="002060"/>
                </a:solidFill>
              </a:rPr>
              <a:t>:</a:t>
            </a:r>
          </a:p>
          <a:p>
            <a:endParaRPr lang="en-US" dirty="0"/>
          </a:p>
        </p:txBody>
      </p:sp>
    </p:spTree>
    <p:extLst>
      <p:ext uri="{BB962C8B-B14F-4D97-AF65-F5344CB8AC3E}">
        <p14:creationId xmlns:p14="http://schemas.microsoft.com/office/powerpoint/2010/main" val="16999937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C3300"/>
                </a:solidFill>
                <a:latin typeface="Monotype Corsiva" panose="03010101010201010101" pitchFamily="66" charset="0"/>
              </a:rPr>
              <a:t>What a Broker needs to know </a:t>
            </a:r>
            <a:r>
              <a:rPr lang="en-US" b="1" dirty="0" smtClean="0">
                <a:latin typeface="Monotype Corsiva" panose="03010101010201010101" pitchFamily="66" charset="0"/>
              </a:rPr>
              <a:t>– </a:t>
            </a:r>
            <a:r>
              <a:rPr lang="en-US" sz="2400" dirty="0" smtClean="0"/>
              <a:t>Buyer Cash</a:t>
            </a:r>
            <a:r>
              <a:rPr lang="en-US" b="1" dirty="0" smtClean="0"/>
              <a:t>:</a:t>
            </a:r>
            <a:endParaRPr lang="en-US" b="1" dirty="0"/>
          </a:p>
        </p:txBody>
      </p:sp>
      <p:sp>
        <p:nvSpPr>
          <p:cNvPr id="3" name="Content Placeholder 2"/>
          <p:cNvSpPr>
            <a:spLocks noGrp="1"/>
          </p:cNvSpPr>
          <p:nvPr>
            <p:ph sz="quarter" idx="1"/>
          </p:nvPr>
        </p:nvSpPr>
        <p:spPr/>
        <p:txBody>
          <a:bodyPr/>
          <a:lstStyle/>
          <a:p>
            <a:endParaRPr lang="en-US" dirty="0" smtClean="0"/>
          </a:p>
          <a:p>
            <a:pPr marL="0" indent="0">
              <a:buNone/>
            </a:pPr>
            <a:r>
              <a:rPr lang="en-US" b="1" dirty="0" smtClean="0"/>
              <a:t>2.  Your buyer needs cash in the deal</a:t>
            </a:r>
          </a:p>
          <a:p>
            <a:pPr lvl="1"/>
            <a:r>
              <a:rPr lang="en-US" dirty="0" smtClean="0"/>
              <a:t>Amount needed is up to the lender (typically 10% minimum)</a:t>
            </a:r>
          </a:p>
          <a:p>
            <a:pPr lvl="1"/>
            <a:r>
              <a:rPr lang="en-US" dirty="0" smtClean="0"/>
              <a:t>25% is required if amount of goodwill financed is over $500K</a:t>
            </a:r>
          </a:p>
          <a:p>
            <a:pPr lvl="1"/>
            <a:r>
              <a:rPr lang="en-US" dirty="0" smtClean="0"/>
              <a:t>Can be shared with Seller in form of Standby Note</a:t>
            </a:r>
          </a:p>
          <a:p>
            <a:pPr lvl="1"/>
            <a:r>
              <a:rPr lang="en-US" dirty="0" smtClean="0"/>
              <a:t>Equity can be buyer’s cash on hand, a gift supported by a gift letter, personal loan or heloc, or assets other than cash</a:t>
            </a:r>
          </a:p>
          <a:p>
            <a:pPr lvl="1"/>
            <a:r>
              <a:rPr lang="en-US" dirty="0" smtClean="0"/>
              <a:t>Equity must be supported by 2 months of statements, or outside appraisal</a:t>
            </a:r>
          </a:p>
        </p:txBody>
      </p:sp>
    </p:spTree>
    <p:extLst>
      <p:ext uri="{BB962C8B-B14F-4D97-AF65-F5344CB8AC3E}">
        <p14:creationId xmlns:p14="http://schemas.microsoft.com/office/powerpoint/2010/main" val="2650780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CC3300"/>
                </a:solidFill>
                <a:latin typeface="Monotype Corsiva" panose="03010101010201010101" pitchFamily="66" charset="0"/>
              </a:rPr>
              <a:t>What a Broker needs to know </a:t>
            </a:r>
            <a:r>
              <a:rPr lang="en-US" b="1" dirty="0">
                <a:solidFill>
                  <a:srgbClr val="2F5897"/>
                </a:solidFill>
                <a:latin typeface="Monotype Corsiva" panose="03010101010201010101" pitchFamily="66" charset="0"/>
              </a:rPr>
              <a:t>– </a:t>
            </a:r>
            <a:r>
              <a:rPr lang="en-US" sz="2000" dirty="0" smtClean="0">
                <a:solidFill>
                  <a:srgbClr val="2F5897"/>
                </a:solidFill>
              </a:rPr>
              <a:t>Business Plan</a:t>
            </a:r>
            <a:r>
              <a:rPr lang="en-US" b="1" dirty="0" smtClean="0">
                <a:solidFill>
                  <a:srgbClr val="2F5897"/>
                </a:solidFill>
              </a:rPr>
              <a:t>:</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smtClean="0"/>
              <a:t>3. Your </a:t>
            </a:r>
            <a:r>
              <a:rPr lang="en-US" b="1" dirty="0"/>
              <a:t>buyer needs a well thought out Business </a:t>
            </a:r>
            <a:r>
              <a:rPr lang="en-US" b="1" dirty="0" smtClean="0"/>
              <a:t>Plan</a:t>
            </a:r>
          </a:p>
          <a:p>
            <a:pPr lvl="1"/>
            <a:r>
              <a:rPr lang="en-US" dirty="0" smtClean="0"/>
              <a:t>Good resource is </a:t>
            </a:r>
            <a:r>
              <a:rPr lang="en-US" sz="1800" dirty="0">
                <a:hlinkClick r:id="rId2"/>
              </a:rPr>
              <a:t>http://</a:t>
            </a:r>
            <a:r>
              <a:rPr lang="en-US" sz="1800" dirty="0" smtClean="0">
                <a:hlinkClick r:id="rId2"/>
              </a:rPr>
              <a:t>www.sba.gov/category/navigation-structure/starting-managing-business/starting-business/writing-business-plan</a:t>
            </a:r>
            <a:r>
              <a:rPr lang="en-US" sz="1800" dirty="0" smtClean="0"/>
              <a:t> </a:t>
            </a:r>
          </a:p>
          <a:p>
            <a:pPr lvl="1"/>
            <a:r>
              <a:rPr lang="en-US" dirty="0" smtClean="0"/>
              <a:t>Good </a:t>
            </a:r>
            <a:r>
              <a:rPr lang="en-US" dirty="0"/>
              <a:t>template is  </a:t>
            </a:r>
            <a:r>
              <a:rPr lang="en-US" sz="1800" dirty="0" smtClean="0">
                <a:hlinkClick r:id="rId3"/>
              </a:rPr>
              <a:t>http</a:t>
            </a:r>
            <a:r>
              <a:rPr lang="en-US" sz="1800" dirty="0">
                <a:hlinkClick r:id="rId3"/>
              </a:rPr>
              <a:t>://</a:t>
            </a:r>
            <a:r>
              <a:rPr lang="en-US" sz="1800" dirty="0" smtClean="0">
                <a:hlinkClick r:id="rId3"/>
              </a:rPr>
              <a:t>imedia.sba.gov/vd/media1/training/2/sbabp/bptemplate.pdf</a:t>
            </a:r>
            <a:endParaRPr lang="en-US" sz="1800" dirty="0" smtClean="0"/>
          </a:p>
          <a:p>
            <a:pPr marL="274320" lvl="1" indent="0">
              <a:buNone/>
            </a:pPr>
            <a:endParaRPr lang="en-US" dirty="0" smtClean="0"/>
          </a:p>
          <a:p>
            <a:pPr marL="0" indent="0">
              <a:buNone/>
            </a:pPr>
            <a:r>
              <a:rPr lang="en-US" dirty="0" smtClean="0"/>
              <a:t> </a:t>
            </a:r>
            <a:r>
              <a:rPr lang="en-US" b="1" dirty="0" smtClean="0"/>
              <a:t>4. Business Plan must include financial projections</a:t>
            </a:r>
          </a:p>
          <a:p>
            <a:pPr lvl="1"/>
            <a:r>
              <a:rPr lang="en-US" dirty="0" smtClean="0"/>
              <a:t>On a monthly basis for the first year, and </a:t>
            </a:r>
          </a:p>
          <a:p>
            <a:pPr lvl="1"/>
            <a:r>
              <a:rPr lang="en-US" dirty="0" smtClean="0"/>
              <a:t>On an annual basis for years 1 – 3 </a:t>
            </a:r>
          </a:p>
          <a:p>
            <a:pPr lvl="1"/>
            <a:r>
              <a:rPr lang="en-US" dirty="0" smtClean="0"/>
              <a:t>Must include Notes as to how the numbers were arrived</a:t>
            </a:r>
          </a:p>
        </p:txBody>
      </p:sp>
    </p:spTree>
    <p:extLst>
      <p:ext uri="{BB962C8B-B14F-4D97-AF65-F5344CB8AC3E}">
        <p14:creationId xmlns:p14="http://schemas.microsoft.com/office/powerpoint/2010/main" val="3599071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585</TotalTime>
  <Words>866</Words>
  <Application>Microsoft Office PowerPoint</Application>
  <PresentationFormat>On-screen Show (4:3)</PresentationFormat>
  <Paragraphs>135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Signature Bank</vt:lpstr>
      <vt:lpstr>Who we are:                  </vt:lpstr>
      <vt:lpstr>Mindset we bring to your client:           </vt:lpstr>
      <vt:lpstr>Small Bank that can do Big Deals:</vt:lpstr>
      <vt:lpstr>Signature’s Experienced SBA Team:</vt:lpstr>
      <vt:lpstr>PowerPoint Presentation</vt:lpstr>
      <vt:lpstr>10 Things a Business Broker Needs to Know</vt:lpstr>
      <vt:lpstr>What a Broker needs to know – Buyer Cash:</vt:lpstr>
      <vt:lpstr>What a Broker needs to know – Business Plan:</vt:lpstr>
      <vt:lpstr>What a Broker needs to know –  Miscellaneous items:</vt:lpstr>
      <vt:lpstr>What a Broker needs to know – Seller Note/Goodwill:</vt:lpstr>
      <vt:lpstr>Want to discuss a deal?   Call 770-595-9734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dc:creator>
  <cp:lastModifiedBy>Susan</cp:lastModifiedBy>
  <cp:revision>64</cp:revision>
  <dcterms:created xsi:type="dcterms:W3CDTF">2014-04-25T10:39:44Z</dcterms:created>
  <dcterms:modified xsi:type="dcterms:W3CDTF">2014-04-28T22:39:16Z</dcterms:modified>
</cp:coreProperties>
</file>