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99" r:id="rId2"/>
    <p:sldId id="324" r:id="rId3"/>
    <p:sldId id="326" r:id="rId4"/>
    <p:sldId id="327" r:id="rId5"/>
    <p:sldId id="325" r:id="rId6"/>
    <p:sldId id="328" r:id="rId7"/>
    <p:sldId id="330" r:id="rId8"/>
    <p:sldId id="303" r:id="rId9"/>
    <p:sldId id="302" r:id="rId10"/>
    <p:sldId id="333" r:id="rId11"/>
    <p:sldId id="337" r:id="rId12"/>
    <p:sldId id="352" r:id="rId13"/>
    <p:sldId id="355" r:id="rId14"/>
    <p:sldId id="340" r:id="rId15"/>
    <p:sldId id="338" r:id="rId16"/>
    <p:sldId id="319" r:id="rId17"/>
    <p:sldId id="341" r:id="rId18"/>
    <p:sldId id="342" r:id="rId19"/>
    <p:sldId id="343" r:id="rId20"/>
    <p:sldId id="350" r:id="rId21"/>
    <p:sldId id="353" r:id="rId22"/>
    <p:sldId id="312" r:id="rId23"/>
    <p:sldId id="345" r:id="rId24"/>
    <p:sldId id="316" r:id="rId25"/>
    <p:sldId id="317" r:id="rId26"/>
    <p:sldId id="354" r:id="rId27"/>
    <p:sldId id="297" r:id="rId28"/>
  </p:sldIdLst>
  <p:sldSz cx="9144000" cy="6858000" type="screen4x3"/>
  <p:notesSz cx="6985000" cy="9283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3">
          <p15:clr>
            <a:srgbClr val="A4A3A4"/>
          </p15:clr>
        </p15:guide>
        <p15:guide id="3" pos="884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E2E2E2"/>
    <a:srgbClr val="CF3025"/>
    <a:srgbClr val="00548F"/>
    <a:srgbClr val="00FF00"/>
    <a:srgbClr val="1F2429"/>
    <a:srgbClr val="FF6B6B"/>
    <a:srgbClr val="556270"/>
    <a:srgbClr val="C7F464"/>
    <a:srgbClr val="C44D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22" autoAdjust="0"/>
  </p:normalViewPr>
  <p:slideViewPr>
    <p:cSldViewPr showGuides="1">
      <p:cViewPr varScale="1">
        <p:scale>
          <a:sx n="75" d="100"/>
          <a:sy n="75" d="100"/>
        </p:scale>
        <p:origin x="-1152" y="-102"/>
      </p:cViewPr>
      <p:guideLst>
        <p:guide orient="horz" pos="2160"/>
        <p:guide pos="3243"/>
        <p:guide pos="88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318DB39-DE94-4E2A-BDD5-381D0A19130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E1E7BB6-9B95-4B89-8541-75BBD91F0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63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57B58EC-47B0-4D6E-BCA2-66EC4B22F61C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1CA9186-2D37-401C-AD2F-685E5D2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9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7DA8B-AAC6-4985-95D6-FB50ABFD88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If you believe that time is your most important possession, what do you need to do to better manage how you spend it?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Would it help be better understand how you are spending it today?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Samples in your folders – one by hour and the other by ½ hour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95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43F1-78C2-4C77-AD76-7D3DE90E6F5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comes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827584" y="692696"/>
            <a:ext cx="8316416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e 12"/>
          <p:cNvGrpSpPr/>
          <p:nvPr userDrawn="1"/>
        </p:nvGrpSpPr>
        <p:grpSpPr>
          <a:xfrm>
            <a:off x="827584" y="4110573"/>
            <a:ext cx="8316416" cy="1257019"/>
            <a:chOff x="827584" y="288822"/>
            <a:chExt cx="8316416" cy="1257019"/>
          </a:xfrm>
        </p:grpSpPr>
        <p:sp>
          <p:nvSpPr>
            <p:cNvPr id="14" name="Triangle rectangle 13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72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/>
              <a:t>Your footer comes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235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comes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4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/>
              <a:t>Your footer comes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2283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Your date comes here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comes here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67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827584" y="188640"/>
            <a:ext cx="8316417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 userDrawn="1"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2400" b="1" cap="small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 userDrawn="1"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Your date comes 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comes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5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comes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6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/>
              <a:t>Your footer comes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486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comes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9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/>
              <a:t>Your footer comes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384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comes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4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/>
              <a:t>Your footer comes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432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comes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2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403350" y="349491"/>
            <a:ext cx="7416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403350" y="1600200"/>
            <a:ext cx="741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6706146" y="64308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Your date </a:t>
            </a:r>
            <a:r>
              <a:rPr lang="fr-FR" dirty="0" err="1"/>
              <a:t>comes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3664434" y="64308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Your footer comes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1384722" y="64308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9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0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fflovejoy@actioncoach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king_H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8648" y="13720544"/>
            <a:ext cx="7239325" cy="48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99392"/>
            <a:ext cx="9289032" cy="6957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-27384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Time Management</a:t>
            </a:r>
          </a:p>
          <a:p>
            <a:pPr algn="r">
              <a:tabLst>
                <a:tab pos="7945438" algn="r"/>
              </a:tabLst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November 28, 2017  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Time Log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5250" y="1600200"/>
            <a:ext cx="6413500" cy="4525963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18138011-BF0D-436E-9D4C-245FF00B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49491"/>
            <a:ext cx="8244408" cy="93610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Where Is Your Time Spent?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858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Do You Know…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2E89F1AE-1D2C-4339-8516-14116D042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353" y="2058521"/>
            <a:ext cx="6635079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ts val="12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hours per day &amp; week do you work?</a:t>
            </a:r>
          </a:p>
          <a:p>
            <a:pPr marL="457200" indent="-457200" eaLnBrk="0" hangingPunct="0">
              <a:spcBef>
                <a:spcPts val="12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big chunks of activity do you have on most days?</a:t>
            </a:r>
          </a:p>
          <a:p>
            <a:pPr marL="457200" indent="-457200" eaLnBrk="0" hangingPunct="0">
              <a:spcBef>
                <a:spcPts val="12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time do you spend on each of these “chunks”?</a:t>
            </a:r>
          </a:p>
          <a:p>
            <a:pPr marL="457200" indent="-457200" eaLnBrk="0" hangingPunct="0">
              <a:spcBef>
                <a:spcPts val="12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of your time do you spend on low priority clients?</a:t>
            </a:r>
          </a:p>
          <a:p>
            <a:pPr marL="457200" indent="-457200" eaLnBrk="0" hangingPunct="0">
              <a:spcBef>
                <a:spcPts val="12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top 10 time wasters?</a:t>
            </a:r>
          </a:p>
          <a:p>
            <a:pPr marL="457200" indent="-457200" eaLnBrk="0" hangingPunct="0">
              <a:spcBef>
                <a:spcPts val="12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activities could you delegate or possible outsource?</a:t>
            </a:r>
          </a:p>
          <a:p>
            <a:pPr marL="457200" indent="-457200" eaLnBrk="0" hangingPunct="0">
              <a:spcBef>
                <a:spcPts val="1200"/>
              </a:spcBef>
              <a:buFontTx/>
              <a:buAutoNum type="arabicPeriod"/>
              <a:defRPr/>
            </a:pP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2611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7704" y="1556792"/>
            <a:ext cx="6336704" cy="3960440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>
              <a:lnSpc>
                <a:spcPct val="200000"/>
              </a:lnSpc>
              <a:defRPr/>
            </a:pPr>
            <a:endParaRPr lang="en-US" sz="1050" b="1" dirty="0"/>
          </a:p>
          <a:p>
            <a:pPr marL="346075"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“it takes an average of 23 minutes and 15 seconds to get back to the task.”</a:t>
            </a:r>
          </a:p>
          <a:p>
            <a:pPr marL="346075" algn="r">
              <a:lnSpc>
                <a:spcPct val="114000"/>
              </a:lnSpc>
              <a:spcAft>
                <a:spcPts val="1800"/>
              </a:spcAft>
              <a:defRPr/>
            </a:pPr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University of </a:t>
            </a:r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CA – Irvine study</a:t>
            </a:r>
          </a:p>
          <a:p>
            <a:pPr marL="346075">
              <a:lnSpc>
                <a:spcPct val="114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More and more is being expe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c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ted of us</a:t>
            </a:r>
          </a:p>
          <a:p>
            <a:pPr marL="346075">
              <a:lnSpc>
                <a:spcPct val="114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We have become less produ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ctive</a:t>
            </a: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6075">
              <a:lnSpc>
                <a:spcPct val="114000"/>
              </a:lnSpc>
              <a:spcAft>
                <a:spcPts val="1200"/>
              </a:spcAft>
              <a:defRPr/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6075">
              <a:lnSpc>
                <a:spcPct val="200000"/>
              </a:lnSpc>
              <a:defRPr/>
            </a:pPr>
            <a:endParaRPr lang="en-US" sz="2000" dirty="0">
              <a:solidFill>
                <a:srgbClr val="0070C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So What’s the Problem?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41541"/>
            <a:ext cx="549598" cy="5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17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What’s the Answer?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41541"/>
            <a:ext cx="549598" cy="5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jonvilma.com/images/focus-3.jpg">
            <a:extLst>
              <a:ext uri="{FF2B5EF4-FFF2-40B4-BE49-F238E27FC236}">
                <a16:creationId xmlns:a16="http://schemas.microsoft.com/office/drawing/2014/main" xmlns="" id="{20F22AD8-246F-4219-BAD4-0F3BF90F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48084"/>
            <a:ext cx="4853284" cy="48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63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5 Elements of Effective Self Management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5119FF-DCB7-4891-BC14-A934AB9CAD53}"/>
              </a:ext>
            </a:extLst>
          </p:cNvPr>
          <p:cNvSpPr/>
          <p:nvPr/>
        </p:nvSpPr>
        <p:spPr>
          <a:xfrm>
            <a:off x="2286000" y="262108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Value your time</a:t>
            </a:r>
            <a:endParaRPr lang="en-US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Connect to vision and mission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Review roles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Identify goals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Organize weekly</a:t>
            </a:r>
          </a:p>
        </p:txBody>
      </p:sp>
    </p:spTree>
    <p:extLst>
      <p:ext uri="{BB962C8B-B14F-4D97-AF65-F5344CB8AC3E}">
        <p14:creationId xmlns:p14="http://schemas.microsoft.com/office/powerpoint/2010/main" xmlns="" val="290841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C96515B-B438-41BD-9786-10C82DAF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449" y="2115696"/>
            <a:ext cx="1279599" cy="109728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227CD5-9293-41B9-A2C9-AC848F331730}"/>
              </a:ext>
            </a:extLst>
          </p:cNvPr>
          <p:cNvSpPr txBox="1"/>
          <p:nvPr/>
        </p:nvSpPr>
        <p:spPr>
          <a:xfrm>
            <a:off x="3795886" y="2286075"/>
            <a:ext cx="1058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$25 - 50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2E7A6F5-39D7-4E4F-BD95-C4223C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449" y="3195816"/>
            <a:ext cx="1279599" cy="109728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2578A2C-0FE4-4951-B743-615680D5D055}"/>
              </a:ext>
            </a:extLst>
          </p:cNvPr>
          <p:cNvSpPr txBox="1"/>
          <p:nvPr/>
        </p:nvSpPr>
        <p:spPr>
          <a:xfrm>
            <a:off x="3795886" y="3366195"/>
            <a:ext cx="1058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$15 - 25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921169E-3272-4E5B-AE38-781B29A2F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449" y="4275936"/>
            <a:ext cx="1279599" cy="109728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9816F7B-06B6-49CF-A6F8-7B76B0C57D84}"/>
              </a:ext>
            </a:extLst>
          </p:cNvPr>
          <p:cNvSpPr txBox="1"/>
          <p:nvPr/>
        </p:nvSpPr>
        <p:spPr>
          <a:xfrm>
            <a:off x="3779341" y="4446315"/>
            <a:ext cx="1058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$10 - 15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48ED6B5-B751-4460-91D1-C73E6EF6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4293096"/>
            <a:ext cx="1279599" cy="10972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80CF1B-3AD5-40BE-AC47-50530536A877}"/>
              </a:ext>
            </a:extLst>
          </p:cNvPr>
          <p:cNvSpPr txBox="1"/>
          <p:nvPr/>
        </p:nvSpPr>
        <p:spPr>
          <a:xfrm>
            <a:off x="5291509" y="4463475"/>
            <a:ext cx="1058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$50 - 75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13AB86D-43FF-4071-979E-AED581850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3212976"/>
            <a:ext cx="1279599" cy="10972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E81914-E2AA-4EA2-8B64-809FFE123598}"/>
              </a:ext>
            </a:extLst>
          </p:cNvPr>
          <p:cNvSpPr txBox="1"/>
          <p:nvPr/>
        </p:nvSpPr>
        <p:spPr>
          <a:xfrm>
            <a:off x="5220072" y="3383355"/>
            <a:ext cx="1208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$75 - 100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A287FC5-7782-4FDC-B6B5-D08BAF22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2132856"/>
            <a:ext cx="1279599" cy="10972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2B11068-F0CC-49EC-996E-F329CFB5B335}"/>
              </a:ext>
            </a:extLst>
          </p:cNvPr>
          <p:cNvSpPr txBox="1"/>
          <p:nvPr/>
        </p:nvSpPr>
        <p:spPr>
          <a:xfrm>
            <a:off x="5220073" y="2303235"/>
            <a:ext cx="1279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$100 -150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411ADC9-B7F4-487B-82A3-5DE55630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777" y="4293096"/>
            <a:ext cx="1279599" cy="109728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D241531-B019-45BB-AEC0-786B508794AB}"/>
              </a:ext>
            </a:extLst>
          </p:cNvPr>
          <p:cNvSpPr txBox="1"/>
          <p:nvPr/>
        </p:nvSpPr>
        <p:spPr>
          <a:xfrm>
            <a:off x="6649963" y="4463475"/>
            <a:ext cx="1261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$150 -250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EDE5932-CCA5-420E-A05F-A7CA9BF4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777" y="3195816"/>
            <a:ext cx="1279599" cy="109728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264C43E-AD73-4830-BA16-F165A971F152}"/>
              </a:ext>
            </a:extLst>
          </p:cNvPr>
          <p:cNvSpPr txBox="1"/>
          <p:nvPr/>
        </p:nvSpPr>
        <p:spPr>
          <a:xfrm>
            <a:off x="6676777" y="3366195"/>
            <a:ext cx="127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$250 -500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50426B4-AFBB-4A67-A81B-2C6ADDC7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777" y="2132856"/>
            <a:ext cx="1279599" cy="109728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792ECEB-51C2-4DDD-A40B-78E740C2EFA8}"/>
              </a:ext>
            </a:extLst>
          </p:cNvPr>
          <p:cNvSpPr txBox="1"/>
          <p:nvPr/>
        </p:nvSpPr>
        <p:spPr>
          <a:xfrm>
            <a:off x="6748214" y="2303235"/>
            <a:ext cx="1058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$ 500+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C0E1275-91D0-4AF4-8878-DF2DA22835B6}"/>
              </a:ext>
            </a:extLst>
          </p:cNvPr>
          <p:cNvSpPr txBox="1"/>
          <p:nvPr/>
        </p:nvSpPr>
        <p:spPr>
          <a:xfrm>
            <a:off x="3015208" y="4551511"/>
            <a:ext cx="404664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137D97D-A6B5-4559-8A72-D92B928142B5}"/>
              </a:ext>
            </a:extLst>
          </p:cNvPr>
          <p:cNvSpPr txBox="1"/>
          <p:nvPr/>
        </p:nvSpPr>
        <p:spPr>
          <a:xfrm>
            <a:off x="3015208" y="3436992"/>
            <a:ext cx="404664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99BC11C-C17C-4BAC-9DC8-613C25651EE9}"/>
              </a:ext>
            </a:extLst>
          </p:cNvPr>
          <p:cNvSpPr txBox="1"/>
          <p:nvPr/>
        </p:nvSpPr>
        <p:spPr>
          <a:xfrm>
            <a:off x="3015208" y="2376304"/>
            <a:ext cx="404664" cy="5486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pPr>
              <a:defRPr/>
            </a:pPr>
            <a:endParaRPr lang="en-US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ight Arrow 13">
            <a:extLst>
              <a:ext uri="{FF2B5EF4-FFF2-40B4-BE49-F238E27FC236}">
                <a16:creationId xmlns:a16="http://schemas.microsoft.com/office/drawing/2014/main" xmlns="" id="{70FC7552-BAC4-49A4-8C08-FB6AC7BAEDE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36389" y="3329120"/>
            <a:ext cx="4059206" cy="8930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22041EF-3E9F-4A12-B3E8-0B1C6C1F77FC}"/>
              </a:ext>
            </a:extLst>
          </p:cNvPr>
          <p:cNvSpPr txBox="1"/>
          <p:nvPr/>
        </p:nvSpPr>
        <p:spPr>
          <a:xfrm>
            <a:off x="1660754" y="2150854"/>
            <a:ext cx="3189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58" name="Right Arrow 13">
            <a:extLst>
              <a:ext uri="{FF2B5EF4-FFF2-40B4-BE49-F238E27FC236}">
                <a16:creationId xmlns:a16="http://schemas.microsoft.com/office/drawing/2014/main" xmlns="" id="{A8A5F46A-D481-4F5B-BC08-E8874B6F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922" y="5560255"/>
            <a:ext cx="7011534" cy="8930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F27C058-5F85-4D3E-9989-C5BA6C777F17}"/>
              </a:ext>
            </a:extLst>
          </p:cNvPr>
          <p:cNvSpPr txBox="1"/>
          <p:nvPr/>
        </p:nvSpPr>
        <p:spPr>
          <a:xfrm>
            <a:off x="3591843" y="5373216"/>
            <a:ext cx="12858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82677BF-8B25-4F28-89CE-FC5A979CF3F4}"/>
              </a:ext>
            </a:extLst>
          </p:cNvPr>
          <p:cNvSpPr txBox="1"/>
          <p:nvPr/>
        </p:nvSpPr>
        <p:spPr>
          <a:xfrm>
            <a:off x="5292080" y="5373216"/>
            <a:ext cx="12858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6FB6583-57A8-4D92-BC00-E8B43C2E30F0}"/>
              </a:ext>
            </a:extLst>
          </p:cNvPr>
          <p:cNvSpPr txBox="1"/>
          <p:nvPr/>
        </p:nvSpPr>
        <p:spPr>
          <a:xfrm>
            <a:off x="6526485" y="5373216"/>
            <a:ext cx="12858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3DF581-3EBF-4700-AD58-F0850A204C0A}"/>
              </a:ext>
            </a:extLst>
          </p:cNvPr>
          <p:cNvSpPr txBox="1"/>
          <p:nvPr/>
        </p:nvSpPr>
        <p:spPr>
          <a:xfrm>
            <a:off x="4640381" y="5734997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V A L U E</a:t>
            </a: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xmlns="" id="{B4274D0A-3B87-408C-BED7-EDCE1DE49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8316416" cy="8382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800" dirty="0">
                <a:solidFill>
                  <a:srgbClr val="FFFF00"/>
                </a:solidFill>
                <a:latin typeface="Arial Black" panose="020B0A04020102020204" pitchFamily="34" charset="0"/>
              </a:rPr>
              <a:t>1.  Value Your Time</a:t>
            </a: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AF1503-3189-4AD6-A108-4A808C440E67}"/>
              </a:ext>
            </a:extLst>
          </p:cNvPr>
          <p:cNvSpPr/>
          <p:nvPr/>
        </p:nvSpPr>
        <p:spPr>
          <a:xfrm>
            <a:off x="2538623" y="1527175"/>
            <a:ext cx="6106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Where are you spending your time?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7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/>
      <p:bldP spid="52" grpId="0"/>
      <p:bldP spid="53" grpId="0"/>
      <p:bldP spid="54" grpId="0" animBg="1"/>
      <p:bldP spid="55" grpId="0"/>
      <p:bldP spid="58" grpId="0" animBg="1"/>
      <p:bldP spid="59" grpId="0"/>
      <p:bldP spid="60" grpId="0"/>
      <p:bldP spid="6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8316416" cy="8382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800" dirty="0">
                <a:solidFill>
                  <a:srgbClr val="FFFF00"/>
                </a:solidFill>
                <a:latin typeface="Arial Black" panose="020B0A04020102020204" pitchFamily="34" charset="0"/>
              </a:rPr>
              <a:t>1.  Value Your Time</a:t>
            </a: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41541"/>
            <a:ext cx="549598" cy="5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7704" y="1556791"/>
            <a:ext cx="6912768" cy="4784749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>
              <a:lnSpc>
                <a:spcPct val="200000"/>
              </a:lnSpc>
              <a:defRPr/>
            </a:pPr>
            <a:endParaRPr lang="en-US" sz="1050" b="1" dirty="0"/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“Fo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cusing is about saying ‘NO’”    </a:t>
            </a:r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Steve Jobs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People treat your time as you tolerate</a:t>
            </a:r>
          </a:p>
          <a:p>
            <a:pPr marL="1146175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Immediate response = expect immediate</a:t>
            </a:r>
          </a:p>
          <a:p>
            <a:pPr marL="1146175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You are responding to their agenda, not yours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“It’s not about the time you put it, it’s about what goes into that time.”</a:t>
            </a:r>
          </a:p>
          <a:p>
            <a:pPr marL="1146175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90 minute focus on 1 thing – short break – following by another 90 minute total focus</a:t>
            </a:r>
            <a:endParaRPr lang="en-US" sz="1800" dirty="0">
              <a:solidFill>
                <a:srgbClr val="FF000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6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49491"/>
            <a:ext cx="8316415" cy="93610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00"/>
                </a:solidFill>
                <a:latin typeface="Arial Black" panose="020B0A04020102020204" pitchFamily="34" charset="0"/>
              </a:rPr>
              <a:t>2.  Connect to Vision and Mission</a:t>
            </a:r>
            <a:endParaRPr lang="en-US" sz="35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pic>
        <p:nvPicPr>
          <p:cNvPr id="1026" name="Picture 2" descr="https://smallbiztrends.com/wp-content/uploads/2014/11/control-your-future-850x476.jpg">
            <a:extLst>
              <a:ext uri="{FF2B5EF4-FFF2-40B4-BE49-F238E27FC236}">
                <a16:creationId xmlns:a16="http://schemas.microsoft.com/office/drawing/2014/main" xmlns="" id="{1D0F27A5-8C5A-401A-8855-978F3AE3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93424"/>
            <a:ext cx="8028385" cy="48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A7BAD8-B008-4E76-B9F7-C1EE70741B53}"/>
              </a:ext>
            </a:extLst>
          </p:cNvPr>
          <p:cNvSpPr txBox="1"/>
          <p:nvPr/>
        </p:nvSpPr>
        <p:spPr>
          <a:xfrm>
            <a:off x="1475656" y="220486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key lies in the clarity of your vision</a:t>
            </a:r>
          </a:p>
        </p:txBody>
      </p:sp>
    </p:spTree>
    <p:extLst>
      <p:ext uri="{BB962C8B-B14F-4D97-AF65-F5344CB8AC3E}">
        <p14:creationId xmlns:p14="http://schemas.microsoft.com/office/powerpoint/2010/main" xmlns="" val="427486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Do You Know…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8CC5D3A-B9B3-4E12-9885-B975438C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6764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most important?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gives your life meaning?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want to be and do in your life?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vision do you have for your business?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achieve what you want?</a:t>
            </a:r>
          </a:p>
          <a:p>
            <a:pPr marL="228600" indent="-22860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ctr">
              <a:spcBef>
                <a:spcPct val="20000"/>
              </a:spcBef>
              <a:defRPr/>
            </a:pPr>
            <a:endParaRPr lang="en-US" sz="28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ctr">
              <a:spcBef>
                <a:spcPct val="20000"/>
              </a:spcBef>
              <a:defRPr/>
            </a:pPr>
            <a:endParaRPr lang="en-US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ctr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800" dirty="0">
              <a:solidFill>
                <a:srgbClr val="566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88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E9DAC8-6445-479F-B53E-166E70A0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49491"/>
            <a:ext cx="8136904" cy="936104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FFFF00"/>
                </a:solidFill>
                <a:latin typeface="Arial Black" panose="020B0A04020102020204" pitchFamily="34" charset="0"/>
              </a:rPr>
              <a:t>2. Connect to Vision &amp; Mission</a:t>
            </a:r>
            <a:endParaRPr lang="en-US" sz="35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30CAFC8-C921-4115-8D5F-352DAD1DC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1670892"/>
              </p:ext>
            </p:extLst>
          </p:nvPr>
        </p:nvGraphicFramePr>
        <p:xfrm>
          <a:off x="1403350" y="1600200"/>
          <a:ext cx="6781800" cy="416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42716616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9729262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102194094"/>
                    </a:ext>
                  </a:extLst>
                </a:gridCol>
              </a:tblGrid>
              <a:tr h="481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URGENT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NOT URGENT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6723960"/>
                  </a:ext>
                </a:extLst>
              </a:tr>
              <a:tr h="1778834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IMPORTANT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I.   (Necessity)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Crises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Pressing problems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Deadline driven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Projects, meetings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Preparation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II.  (Leadership)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Preparation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Prevention 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Family Events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Planning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Relationship Building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Recreation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3022044"/>
                  </a:ext>
                </a:extLst>
              </a:tr>
              <a:tr h="1242959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NOT 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IMPORTANT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III.   (Deception)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Interruptions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Some phone calls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Some mail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Some reports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Some meetings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Many popular activities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IV.  (Waste)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Trivia, Busy Work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Junk mail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Some phone calls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Time wasters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“Escape” activities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endParaRPr lang="en-US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433136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B59CB48-5125-4B4E-A006-27987F482798}"/>
              </a:ext>
            </a:extLst>
          </p:cNvPr>
          <p:cNvCxnSpPr/>
          <p:nvPr/>
        </p:nvCxnSpPr>
        <p:spPr>
          <a:xfrm>
            <a:off x="1403648" y="2060848"/>
            <a:ext cx="6768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E9A4DE-A3A4-4537-9D38-9C82EDF5FE86}"/>
              </a:ext>
            </a:extLst>
          </p:cNvPr>
          <p:cNvCxnSpPr/>
          <p:nvPr/>
        </p:nvCxnSpPr>
        <p:spPr>
          <a:xfrm>
            <a:off x="1403648" y="4005064"/>
            <a:ext cx="6768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4B7F282-EFEB-48C4-B919-64CC2D0CFD68}"/>
              </a:ext>
            </a:extLst>
          </p:cNvPr>
          <p:cNvCxnSpPr/>
          <p:nvPr/>
        </p:nvCxnSpPr>
        <p:spPr>
          <a:xfrm>
            <a:off x="2915816" y="2060848"/>
            <a:ext cx="0" cy="3709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190F43-A625-428C-8578-C89C258C6730}"/>
              </a:ext>
            </a:extLst>
          </p:cNvPr>
          <p:cNvCxnSpPr/>
          <p:nvPr/>
        </p:nvCxnSpPr>
        <p:spPr>
          <a:xfrm>
            <a:off x="5580112" y="2060848"/>
            <a:ext cx="0" cy="3709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386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A9996441-97B8-4293-9430-F80148F4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GB" sz="4000" dirty="0">
                <a:solidFill>
                  <a:srgbClr val="CF3025"/>
                </a:solidFill>
                <a:effectLst/>
                <a:latin typeface="Tahoma" pitchFamily="34" charset="0"/>
              </a:rPr>
              <a:t>Jeff Lovejoy</a:t>
            </a:r>
            <a:endParaRPr lang="en-US" sz="4000" dirty="0"/>
          </a:p>
        </p:txBody>
      </p:sp>
      <p:pic>
        <p:nvPicPr>
          <p:cNvPr id="9" name="Picture 2" descr="C:\Users\JLovejoy\Desktop\updated photo.jpg">
            <a:extLst>
              <a:ext uri="{FF2B5EF4-FFF2-40B4-BE49-F238E27FC236}">
                <a16:creationId xmlns:a16="http://schemas.microsoft.com/office/drawing/2014/main" xmlns="" id="{D7DD91DB-F5B2-4634-8FD6-EFAA9616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048" y="2124000"/>
            <a:ext cx="2438400" cy="31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505512D3-CBFE-4B72-86FF-16BD2FC4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736" y="2108448"/>
            <a:ext cx="4724400" cy="28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75000"/>
              </a:lnSpc>
              <a:spcBef>
                <a:spcPct val="60000"/>
              </a:spcBef>
              <a:buClr>
                <a:srgbClr val="000099"/>
              </a:buClr>
              <a:buFont typeface="Wingdings" pitchFamily="2" charset="2"/>
              <a:buNone/>
              <a:defRPr/>
            </a:pPr>
            <a:endParaRPr kumimoji="1"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algn="ctr" eaLnBrk="0" hangingPunct="0">
              <a:spcBef>
                <a:spcPct val="60000"/>
              </a:spcBef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kumimoji="1" lang="en-AU" sz="3000" dirty="0">
                <a:solidFill>
                  <a:prstClr val="black"/>
                </a:solidFill>
                <a:effectLst/>
                <a:latin typeface="Tahoma" pitchFamily="34" charset="0"/>
              </a:rPr>
              <a:t> Inspire and mentor people to succeed in achieving what they desire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B469A5-3AB6-47D2-915D-BEC4B38C9C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79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1B2139-5935-4EF9-A649-29A47186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49491"/>
            <a:ext cx="8316415" cy="93610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00"/>
                </a:solidFill>
                <a:latin typeface="Arial Black" panose="020B0A04020102020204" pitchFamily="34" charset="0"/>
              </a:rPr>
              <a:t>3.  Identify Your Roles</a:t>
            </a:r>
            <a:endParaRPr lang="en-US" sz="35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s://cdn2.omidoo.com/sites/default/files/imagecache/full_width/images/bydate/apr_23_2012_-_1038am/shutterstock_96898810.jpg">
            <a:extLst>
              <a:ext uri="{FF2B5EF4-FFF2-40B4-BE49-F238E27FC236}">
                <a16:creationId xmlns:a16="http://schemas.microsoft.com/office/drawing/2014/main" xmlns="" id="{7CC23162-36F6-41BD-B430-76455AB7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250" y="1514696"/>
            <a:ext cx="2824685" cy="13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ouroffice.com/wp-content/uploads/2016/12/bigstock_346929_Computer-Business-604x330.jpg">
            <a:extLst>
              <a:ext uri="{FF2B5EF4-FFF2-40B4-BE49-F238E27FC236}">
                <a16:creationId xmlns:a16="http://schemas.microsoft.com/office/drawing/2014/main" xmlns="" id="{EDD3B8F6-AE73-4AE3-BBB9-1DB33D50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066"/>
            <a:ext cx="2824685" cy="16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nmouthhealthandwellness.com/wp-content/uploads/3466746223452352.jpg">
            <a:extLst>
              <a:ext uri="{FF2B5EF4-FFF2-40B4-BE49-F238E27FC236}">
                <a16:creationId xmlns:a16="http://schemas.microsoft.com/office/drawing/2014/main" xmlns="" id="{0B384849-EC03-4103-8DE0-01581D57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374" y="4732672"/>
            <a:ext cx="2973915" cy="16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therapytribe.com/wp-content/uploads/2014/02/Spiritual-Therapy-Full.jpg">
            <a:extLst>
              <a:ext uri="{FF2B5EF4-FFF2-40B4-BE49-F238E27FC236}">
                <a16:creationId xmlns:a16="http://schemas.microsoft.com/office/drawing/2014/main" xmlns="" id="{73A6CFF7-AA1F-4C86-A710-E038EFC0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521" y="3027838"/>
            <a:ext cx="3013549" cy="16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1.squarespace.com/static/5939441b1e5b6c8ab18e524f/t/5942a8ea15d5dbb0245f60be/1500520014451/DSC_0346.jpg">
            <a:extLst>
              <a:ext uri="{FF2B5EF4-FFF2-40B4-BE49-F238E27FC236}">
                <a16:creationId xmlns:a16="http://schemas.microsoft.com/office/drawing/2014/main" xmlns="" id="{067A0D4F-7CAC-4508-9C20-56D7342D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891" y="2986576"/>
            <a:ext cx="3013549" cy="17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ndianastrologyguru.com/wp-content/uploads/2017/02/husband-wife-love.jpg">
            <a:extLst>
              <a:ext uri="{FF2B5EF4-FFF2-40B4-BE49-F238E27FC236}">
                <a16:creationId xmlns:a16="http://schemas.microsoft.com/office/drawing/2014/main" xmlns="" id="{B307524B-09F8-48FF-B7AB-D6F8E63B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5029" y="1464894"/>
            <a:ext cx="2563196" cy="14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aching Girls' Softball Team : Stock Photo">
            <a:extLst>
              <a:ext uri="{FF2B5EF4-FFF2-40B4-BE49-F238E27FC236}">
                <a16:creationId xmlns:a16="http://schemas.microsoft.com/office/drawing/2014/main" xmlns="" id="{A1433112-01BC-4878-87AC-866A86C90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70250"/>
            <a:ext cx="2411253" cy="14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t/young-person-reading-interesting-book-green-tank-top-hand-chin-gesture-53790050.jpg">
            <a:extLst>
              <a:ext uri="{FF2B5EF4-FFF2-40B4-BE49-F238E27FC236}">
                <a16:creationId xmlns:a16="http://schemas.microsoft.com/office/drawing/2014/main" xmlns="" id="{C69701FF-AD2A-47A7-8896-0386D716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184" y="4857328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31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1B2139-5935-4EF9-A649-29A47186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49491"/>
            <a:ext cx="8316415" cy="93610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00"/>
                </a:solidFill>
                <a:latin typeface="Arial Black" panose="020B0A04020102020204" pitchFamily="34" charset="0"/>
              </a:rPr>
              <a:t>4.  Establish Goals for Each Role</a:t>
            </a:r>
            <a:endParaRPr lang="en-US" sz="35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s://cdn2.omidoo.com/sites/default/files/imagecache/full_width/images/bydate/apr_23_2012_-_1038am/shutterstock_96898810.jpg">
            <a:extLst>
              <a:ext uri="{FF2B5EF4-FFF2-40B4-BE49-F238E27FC236}">
                <a16:creationId xmlns:a16="http://schemas.microsoft.com/office/drawing/2014/main" xmlns="" id="{7CC23162-36F6-41BD-B430-76455AB7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133" y="1480048"/>
            <a:ext cx="2505966" cy="13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ouroffice.com/wp-content/uploads/2016/12/bigstock_346929_Computer-Business-604x330.jpg">
            <a:extLst>
              <a:ext uri="{FF2B5EF4-FFF2-40B4-BE49-F238E27FC236}">
                <a16:creationId xmlns:a16="http://schemas.microsoft.com/office/drawing/2014/main" xmlns="" id="{EDD3B8F6-AE73-4AE3-BBB9-1DB33D50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353" y="1460798"/>
            <a:ext cx="3244439" cy="16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nmouthhealthandwellness.com/wp-content/uploads/3466746223452352.jpg">
            <a:extLst>
              <a:ext uri="{FF2B5EF4-FFF2-40B4-BE49-F238E27FC236}">
                <a16:creationId xmlns:a16="http://schemas.microsoft.com/office/drawing/2014/main" xmlns="" id="{0B384849-EC03-4103-8DE0-01581D57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32672"/>
            <a:ext cx="3062114" cy="16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therapytribe.com/wp-content/uploads/2014/02/Spiritual-Therapy-Full.jpg">
            <a:extLst>
              <a:ext uri="{FF2B5EF4-FFF2-40B4-BE49-F238E27FC236}">
                <a16:creationId xmlns:a16="http://schemas.microsoft.com/office/drawing/2014/main" xmlns="" id="{73A6CFF7-AA1F-4C86-A710-E038EFC0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353" y="3072780"/>
            <a:ext cx="2550924" cy="17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1.squarespace.com/static/5939441b1e5b6c8ab18e524f/t/5942a8ea15d5dbb0245f60be/1500520014451/DSC_0346.jpg">
            <a:extLst>
              <a:ext uri="{FF2B5EF4-FFF2-40B4-BE49-F238E27FC236}">
                <a16:creationId xmlns:a16="http://schemas.microsoft.com/office/drawing/2014/main" xmlns="" id="{067A0D4F-7CAC-4508-9C20-56D7342D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303" y="4852199"/>
            <a:ext cx="2505966" cy="15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ndianastrologyguru.com/wp-content/uploads/2017/02/husband-wife-love.jpg">
            <a:extLst>
              <a:ext uri="{FF2B5EF4-FFF2-40B4-BE49-F238E27FC236}">
                <a16:creationId xmlns:a16="http://schemas.microsoft.com/office/drawing/2014/main" xmlns="" id="{B307524B-09F8-48FF-B7AB-D6F8E63B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77" y="3095723"/>
            <a:ext cx="2355422" cy="15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3">
            <a:extLst>
              <a:ext uri="{FF2B5EF4-FFF2-40B4-BE49-F238E27FC236}">
                <a16:creationId xmlns:a16="http://schemas.microsoft.com/office/drawing/2014/main" xmlns="" id="{C43138D5-3F93-4E62-92A5-D4638B02FBE1}"/>
              </a:ext>
            </a:extLst>
          </p:cNvPr>
          <p:cNvGrpSpPr/>
          <p:nvPr/>
        </p:nvGrpSpPr>
        <p:grpSpPr>
          <a:xfrm>
            <a:off x="3482202" y="2636912"/>
            <a:ext cx="3855485" cy="2991134"/>
            <a:chOff x="318042" y="1340821"/>
            <a:chExt cx="5854158" cy="477707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BB65435-207C-495A-B838-8EB3E2515C98}"/>
                </a:ext>
              </a:extLst>
            </p:cNvPr>
            <p:cNvSpPr/>
            <p:nvPr/>
          </p:nvSpPr>
          <p:spPr>
            <a:xfrm>
              <a:off x="359636" y="1340821"/>
              <a:ext cx="5791200" cy="472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96C679C-F4A5-4305-AE78-4DC017CC4736}"/>
                </a:ext>
              </a:extLst>
            </p:cNvPr>
            <p:cNvCxnSpPr/>
            <p:nvPr/>
          </p:nvCxnSpPr>
          <p:spPr>
            <a:xfrm>
              <a:off x="381000" y="1981200"/>
              <a:ext cx="579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58DE6F3-D646-4428-A7CF-10C9116748F7}"/>
                </a:ext>
              </a:extLst>
            </p:cNvPr>
            <p:cNvCxnSpPr/>
            <p:nvPr/>
          </p:nvCxnSpPr>
          <p:spPr>
            <a:xfrm>
              <a:off x="381000" y="4191000"/>
              <a:ext cx="579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BF597A1-5EA7-4F84-9244-B1EBD1732416}"/>
                </a:ext>
              </a:extLst>
            </p:cNvPr>
            <p:cNvCxnSpPr/>
            <p:nvPr/>
          </p:nvCxnSpPr>
          <p:spPr>
            <a:xfrm rot="5400000">
              <a:off x="-76200" y="4038600"/>
              <a:ext cx="411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F14B9B5-82FF-4E8B-BCBA-FEB6AD9B4CBA}"/>
                </a:ext>
              </a:extLst>
            </p:cNvPr>
            <p:cNvCxnSpPr/>
            <p:nvPr/>
          </p:nvCxnSpPr>
          <p:spPr>
            <a:xfrm rot="5400000">
              <a:off x="1905003" y="4038600"/>
              <a:ext cx="41147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D9BA9F7-7A4A-428B-A429-EA46143AA3B0}"/>
                </a:ext>
              </a:extLst>
            </p:cNvPr>
            <p:cNvSpPr txBox="1"/>
            <p:nvPr/>
          </p:nvSpPr>
          <p:spPr>
            <a:xfrm>
              <a:off x="2304116" y="1564958"/>
              <a:ext cx="1229947" cy="49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>
                  <a:solidFill>
                    <a:schemeClr val="tx1"/>
                  </a:solidFill>
                  <a:effectLst/>
                </a:rPr>
                <a:t>URGENT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3E536CC-5272-438B-8E84-EE87469E5E2E}"/>
                </a:ext>
              </a:extLst>
            </p:cNvPr>
            <p:cNvSpPr txBox="1"/>
            <p:nvPr/>
          </p:nvSpPr>
          <p:spPr>
            <a:xfrm>
              <a:off x="4169384" y="1564958"/>
              <a:ext cx="1783730" cy="49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>
                  <a:solidFill>
                    <a:schemeClr val="tx1"/>
                  </a:solidFill>
                  <a:effectLst/>
                </a:rPr>
                <a:t>NOT URGENT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F739A4E-ACB3-4138-8659-B9DF716B1434}"/>
                </a:ext>
              </a:extLst>
            </p:cNvPr>
            <p:cNvSpPr txBox="1"/>
            <p:nvPr/>
          </p:nvSpPr>
          <p:spPr>
            <a:xfrm>
              <a:off x="329600" y="2479358"/>
              <a:ext cx="1665632" cy="49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>
                  <a:solidFill>
                    <a:schemeClr val="tx1"/>
                  </a:solidFill>
                  <a:effectLst/>
                </a:rPr>
                <a:t>IMPORTANT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AFB4DAA-BE7A-4110-A7CE-D600E7ED845C}"/>
                </a:ext>
              </a:extLst>
            </p:cNvPr>
            <p:cNvSpPr txBox="1"/>
            <p:nvPr/>
          </p:nvSpPr>
          <p:spPr>
            <a:xfrm>
              <a:off x="318042" y="4412160"/>
              <a:ext cx="1665633" cy="958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effectLst/>
                </a:rPr>
                <a:t>NOT</a:t>
              </a:r>
            </a:p>
            <a:p>
              <a:pPr algn="ctr">
                <a:spcBef>
                  <a:spcPts val="600"/>
                </a:spcBef>
                <a:buNone/>
              </a:pPr>
              <a:r>
                <a:rPr lang="en-US" sz="1400" b="1" dirty="0">
                  <a:solidFill>
                    <a:schemeClr val="tx1"/>
                  </a:solidFill>
                  <a:effectLst/>
                </a:rPr>
                <a:t>IMPORTANT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8909804-842E-4BC2-9949-8EABBE5AFD3C}"/>
                </a:ext>
              </a:extLst>
            </p:cNvPr>
            <p:cNvSpPr txBox="1"/>
            <p:nvPr/>
          </p:nvSpPr>
          <p:spPr>
            <a:xfrm>
              <a:off x="2047243" y="2244684"/>
              <a:ext cx="2080159" cy="2138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5100" indent="-165100" algn="l">
                <a:lnSpc>
                  <a:spcPct val="135000"/>
                </a:lnSpc>
                <a:spcBef>
                  <a:spcPts val="0"/>
                </a:spcBef>
                <a:buSzPct val="100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Crises</a:t>
              </a:r>
            </a:p>
            <a:p>
              <a:pPr marL="165100" indent="-165100" algn="l">
                <a:lnSpc>
                  <a:spcPct val="135000"/>
                </a:lnSpc>
                <a:spcBef>
                  <a:spcPts val="0"/>
                </a:spcBef>
                <a:buSzPct val="100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Pressing Problems</a:t>
              </a:r>
            </a:p>
            <a:p>
              <a:pPr marL="165100" indent="-165100" algn="l">
                <a:lnSpc>
                  <a:spcPct val="135000"/>
                </a:lnSpc>
                <a:spcBef>
                  <a:spcPts val="0"/>
                </a:spcBef>
                <a:buSzPct val="100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Deadline Driven</a:t>
              </a:r>
            </a:p>
            <a:p>
              <a:pPr algn="l">
                <a:lnSpc>
                  <a:spcPct val="135000"/>
                </a:lnSpc>
                <a:spcBef>
                  <a:spcPts val="0"/>
                </a:spcBef>
                <a:buSzPct val="100000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197E34A-51D3-427B-A2BC-1AB073A272F1}"/>
                </a:ext>
              </a:extLst>
            </p:cNvPr>
            <p:cNvSpPr txBox="1"/>
            <p:nvPr/>
          </p:nvSpPr>
          <p:spPr>
            <a:xfrm>
              <a:off x="4168512" y="2260840"/>
              <a:ext cx="1752599" cy="199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Prevention</a:t>
              </a:r>
            </a:p>
            <a:p>
              <a:pPr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Planning</a:t>
              </a:r>
            </a:p>
            <a:p>
              <a:pPr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Team </a:t>
              </a:r>
              <a:r>
                <a:rPr lang="en-US" sz="1200" b="1" dirty="0" err="1">
                  <a:solidFill>
                    <a:schemeClr val="tx1"/>
                  </a:solidFill>
                  <a:effectLst/>
                </a:rPr>
                <a:t>Buildg</a:t>
              </a:r>
              <a:endParaRPr lang="en-US" sz="1200" b="1" dirty="0">
                <a:solidFill>
                  <a:schemeClr val="tx1"/>
                </a:solidFill>
                <a:effectLst/>
              </a:endParaRPr>
            </a:p>
            <a:p>
              <a:pPr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Family  </a:t>
              </a:r>
            </a:p>
            <a:p>
              <a:pPr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Exercise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5D064BA-C579-4CF2-A08E-E5CD57C21D52}"/>
                </a:ext>
              </a:extLst>
            </p:cNvPr>
            <p:cNvSpPr txBox="1"/>
            <p:nvPr/>
          </p:nvSpPr>
          <p:spPr>
            <a:xfrm>
              <a:off x="2037087" y="4552400"/>
              <a:ext cx="1826624" cy="14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650" indent="-120650" algn="l">
                <a:lnSpc>
                  <a:spcPct val="1250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Interruptions</a:t>
              </a:r>
            </a:p>
            <a:p>
              <a:pPr algn="l">
                <a:lnSpc>
                  <a:spcPct val="1250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Some E-mail</a:t>
              </a:r>
            </a:p>
            <a:p>
              <a:pPr algn="l">
                <a:lnSpc>
                  <a:spcPct val="1250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Many Popular        Activities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8A8FC4B-BB1A-4F47-B197-DE8386107352}"/>
                </a:ext>
              </a:extLst>
            </p:cNvPr>
            <p:cNvSpPr txBox="1"/>
            <p:nvPr/>
          </p:nvSpPr>
          <p:spPr>
            <a:xfrm>
              <a:off x="4052227" y="4495801"/>
              <a:ext cx="2097484" cy="16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Trivia</a:t>
              </a:r>
              <a:r>
                <a:rPr lang="en-US" sz="1200" b="1" dirty="0"/>
                <a:t> /</a:t>
              </a:r>
              <a:r>
                <a:rPr lang="en-US" sz="1200" b="1" dirty="0">
                  <a:solidFill>
                    <a:schemeClr val="tx1"/>
                  </a:solidFill>
                  <a:effectLst/>
                </a:rPr>
                <a:t> Busy </a:t>
              </a:r>
              <a:r>
                <a:rPr lang="en-US" sz="1200" b="1" dirty="0" err="1">
                  <a:solidFill>
                    <a:schemeClr val="tx1"/>
                  </a:solidFill>
                  <a:effectLst/>
                </a:rPr>
                <a:t>Wk</a:t>
              </a:r>
              <a:endParaRPr lang="en-US" sz="1200" b="1" dirty="0">
                <a:solidFill>
                  <a:schemeClr val="tx1"/>
                </a:solidFill>
                <a:effectLst/>
              </a:endParaRPr>
            </a:p>
            <a:p>
              <a:pPr marL="171450" indent="-171450"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Junk E-mail</a:t>
              </a:r>
            </a:p>
            <a:p>
              <a:pPr marL="171450" indent="-171450"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effectLst/>
                </a:rPr>
                <a:t>  </a:t>
              </a:r>
              <a:r>
                <a:rPr lang="en-US" sz="1200" b="1" dirty="0">
                  <a:solidFill>
                    <a:schemeClr val="tx1"/>
                  </a:solidFill>
                  <a:effectLst/>
                </a:rPr>
                <a:t>Web Surfing</a:t>
              </a:r>
            </a:p>
            <a:p>
              <a:pPr marL="171450" indent="-171450" algn="l">
                <a:lnSpc>
                  <a:spcPct val="125000"/>
                </a:lnSpc>
                <a:spcBef>
                  <a:spcPts val="0"/>
                </a:spcBef>
                <a:buSzPct val="95000"/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effectLst/>
                </a:rPr>
                <a:t>  Time Wasters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AAA4B3C-B651-4DD9-9CAD-FB99B0FDE4A1}"/>
              </a:ext>
            </a:extLst>
          </p:cNvPr>
          <p:cNvSpPr/>
          <p:nvPr/>
        </p:nvSpPr>
        <p:spPr>
          <a:xfrm>
            <a:off x="4643803" y="3018438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I.   (Necessity)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80CA0EA-6D5A-44F7-B65F-01D747DAE1A8}"/>
              </a:ext>
            </a:extLst>
          </p:cNvPr>
          <p:cNvSpPr/>
          <p:nvPr/>
        </p:nvSpPr>
        <p:spPr>
          <a:xfrm>
            <a:off x="5894071" y="2996952"/>
            <a:ext cx="1331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II.  (Leadership)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0A3CFA5-0207-4863-9C32-38C113D2C445}"/>
              </a:ext>
            </a:extLst>
          </p:cNvPr>
          <p:cNvSpPr/>
          <p:nvPr/>
        </p:nvSpPr>
        <p:spPr>
          <a:xfrm>
            <a:off x="4566763" y="4417367"/>
            <a:ext cx="1373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III.   (Deception)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B509736-A1F9-4BB8-A99F-BABF252D67D9}"/>
              </a:ext>
            </a:extLst>
          </p:cNvPr>
          <p:cNvSpPr/>
          <p:nvPr/>
        </p:nvSpPr>
        <p:spPr>
          <a:xfrm>
            <a:off x="6064947" y="4417367"/>
            <a:ext cx="1027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IV.  (Waste)</a:t>
            </a:r>
          </a:p>
        </p:txBody>
      </p:sp>
    </p:spTree>
    <p:extLst>
      <p:ext uri="{BB962C8B-B14F-4D97-AF65-F5344CB8AC3E}">
        <p14:creationId xmlns:p14="http://schemas.microsoft.com/office/powerpoint/2010/main" xmlns="" val="36301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Solutions – Lack of Direction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41541"/>
            <a:ext cx="549598" cy="5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7704" y="1556791"/>
            <a:ext cx="6768752" cy="4784749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>
              <a:lnSpc>
                <a:spcPct val="200000"/>
              </a:lnSpc>
              <a:defRPr/>
            </a:pPr>
            <a:endParaRPr lang="en-US" sz="1050" b="1" dirty="0"/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Establish a vision for what you want to a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ccomplish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Create 90 day, 1,3 and 5 year 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goals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You can’t do everything - prioritize</a:t>
            </a: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852488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“</a:t>
            </a:r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Don’t let what matters least take precedence over what matters most”  </a:t>
            </a: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Stephen Covey</a:t>
            </a:r>
          </a:p>
          <a:p>
            <a:pPr marL="346075">
              <a:lnSpc>
                <a:spcPct val="200000"/>
              </a:lnSpc>
              <a:defRPr/>
            </a:pPr>
            <a:endParaRPr lang="en-US" sz="2000" dirty="0">
              <a:solidFill>
                <a:srgbClr val="0070C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024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519E0D-3089-4BBA-A88B-23FEC26EB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8419156A-07DB-4090-BFEA-06799744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49491"/>
            <a:ext cx="8316415" cy="93610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00"/>
                </a:solidFill>
                <a:latin typeface="Arial Black" panose="020B0A04020102020204" pitchFamily="34" charset="0"/>
              </a:rPr>
              <a:t>5.  Organize Weekly</a:t>
            </a:r>
            <a:endParaRPr lang="en-US" sz="3500" dirty="0">
              <a:solidFill>
                <a:srgbClr val="FFFF00"/>
              </a:solidFill>
            </a:endParaRPr>
          </a:p>
        </p:txBody>
      </p:sp>
      <p:pic>
        <p:nvPicPr>
          <p:cNvPr id="10" name="Picture 3" descr="Default Diary001 (2)">
            <a:extLst>
              <a:ext uri="{FF2B5EF4-FFF2-40B4-BE49-F238E27FC236}">
                <a16:creationId xmlns:a16="http://schemas.microsoft.com/office/drawing/2014/main" xmlns="" id="{919A276F-E16B-4E9E-9D54-D4AA695971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0121" y="1600200"/>
            <a:ext cx="7826375" cy="4525963"/>
          </a:xfrm>
        </p:spPr>
      </p:pic>
    </p:spTree>
    <p:extLst>
      <p:ext uri="{BB962C8B-B14F-4D97-AF65-F5344CB8AC3E}">
        <p14:creationId xmlns:p14="http://schemas.microsoft.com/office/powerpoint/2010/main" xmlns="" val="48280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1680" y="1556791"/>
            <a:ext cx="6984776" cy="4784749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>
              <a:lnSpc>
                <a:spcPct val="200000"/>
              </a:lnSpc>
              <a:defRPr/>
            </a:pPr>
            <a:endParaRPr lang="en-US" sz="1050" b="1" dirty="0"/>
          </a:p>
          <a:p>
            <a:pPr marL="346075">
              <a:lnSpc>
                <a:spcPct val="120000"/>
              </a:lnSpc>
              <a:spcBef>
                <a:spcPts val="0"/>
              </a:spcBef>
              <a:defRPr/>
            </a:pP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630238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“</a:t>
            </a:r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Swit</a:t>
            </a:r>
            <a:r>
              <a:rPr lang="en-US" sz="1800" dirty="0">
                <a:solidFill>
                  <a:srgbClr val="0070C0"/>
                </a:solidFill>
                <a:latin typeface="Arial Black" panose="020B0A04020102020204" pitchFamily="34" charset="0"/>
              </a:rPr>
              <a:t>ching between tasks drops IQ by 10%, more than being stoned” </a:t>
            </a:r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CNN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6075">
              <a:lnSpc>
                <a:spcPct val="120000"/>
              </a:lnSpc>
              <a:spcBef>
                <a:spcPts val="0"/>
              </a:spcBef>
              <a:defRPr/>
            </a:pPr>
            <a:endParaRPr lang="en-US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630238">
              <a:lnSpc>
                <a:spcPct val="120000"/>
              </a:lnSpc>
              <a:spcBef>
                <a:spcPts val="0"/>
              </a:spcBef>
              <a:defRPr/>
            </a:pPr>
            <a:endParaRPr lang="en-US" sz="1800" dirty="0">
              <a:solidFill>
                <a:srgbClr val="FF000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630238">
              <a:lnSpc>
                <a:spcPct val="120000"/>
              </a:lnSpc>
              <a:spcBef>
                <a:spcPts val="0"/>
              </a:spcBef>
              <a:defRPr/>
            </a:pPr>
            <a:endParaRPr lang="en-US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630238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“A man who </a:t>
            </a:r>
            <a:r>
              <a:rPr lang="en-US" sz="1800" dirty="0">
                <a:solidFill>
                  <a:srgbClr val="0070C0"/>
                </a:solidFill>
                <a:latin typeface="Arial Black" panose="020B0A04020102020204" pitchFamily="34" charset="0"/>
              </a:rPr>
              <a:t>chases two rabbits catches neither”    </a:t>
            </a:r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  <a:r>
              <a:rPr lang="en-US" sz="11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onfu</a:t>
            </a:r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cius</a:t>
            </a:r>
            <a:endParaRPr lang="en-US" sz="11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6075">
              <a:lnSpc>
                <a:spcPct val="120000"/>
              </a:lnSpc>
              <a:defRPr/>
            </a:pP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6075">
              <a:lnSpc>
                <a:spcPct val="120000"/>
              </a:lnSpc>
              <a:defRPr/>
            </a:pP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6075">
              <a:lnSpc>
                <a:spcPct val="200000"/>
              </a:lnSpc>
              <a:defRPr/>
            </a:pP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200" dirty="0">
                <a:solidFill>
                  <a:srgbClr val="FFFF00"/>
                </a:solidFill>
                <a:latin typeface="Arial Black" panose="020B0A04020102020204" pitchFamily="34" charset="0"/>
              </a:rPr>
              <a:t>Multi-tasking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41541"/>
            <a:ext cx="549598" cy="5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76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Solutions – Multi-tasking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41541"/>
            <a:ext cx="549598" cy="5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7704" y="1556791"/>
            <a:ext cx="6768752" cy="4784749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>
              <a:lnSpc>
                <a:spcPct val="200000"/>
              </a:lnSpc>
              <a:defRPr/>
            </a:pPr>
            <a:endParaRPr lang="en-US" sz="1050" b="1" dirty="0"/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Do one thing at a time – singular fo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cus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Realize that no one can do it all – prioritize work and f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o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cus on one thing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For 1 week fo</a:t>
            </a:r>
            <a:r>
              <a:rPr lang="en-US" sz="1800" dirty="0">
                <a:solidFill>
                  <a:srgbClr val="0070C0"/>
                </a:solidFill>
                <a:latin typeface="Arial Black" panose="020B0A04020102020204" pitchFamily="34" charset="0"/>
              </a:rPr>
              <a:t>cus on doing one thing at a time and noti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ce impact</a:t>
            </a:r>
          </a:p>
          <a:p>
            <a:pPr marL="346075">
              <a:lnSpc>
                <a:spcPct val="200000"/>
              </a:lnSpc>
              <a:defRPr/>
            </a:pPr>
            <a:endParaRPr lang="en-US" sz="2000" dirty="0">
              <a:solidFill>
                <a:srgbClr val="0070C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8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8316416" cy="8382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Conclusion</a:t>
            </a: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41541"/>
            <a:ext cx="549598" cy="5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7704" y="1556791"/>
            <a:ext cx="6768752" cy="4784749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 VALUE your time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Don’t let what matters less take priority over what matters the most – set goals and prioritize your time around goals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Spend less time following other people &amp; more time on LEADING young at a time – singular fo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cus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Become more proactive in scheduling your time – stop being so reactive</a:t>
            </a:r>
          </a:p>
          <a:p>
            <a:pPr marL="803275" indent="-45720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Schedule your tomorrow before you leave today – develop a To Achieve list</a:t>
            </a:r>
            <a:endParaRPr lang="en-US" sz="1600" dirty="0">
              <a:solidFill>
                <a:srgbClr val="0070C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4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531555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Jeff Lovejoy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Business Strategist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404.444.1836  (cell)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404.250.3221  (office)</a:t>
            </a:r>
          </a:p>
          <a:p>
            <a:r>
              <a:rPr lang="en-US" sz="2800" b="1" dirty="0">
                <a:solidFill>
                  <a:srgbClr val="00B050"/>
                </a:solidFill>
                <a:hlinkClick r:id="rId3"/>
              </a:rPr>
              <a:t>Jefflovejoy@actioncoach.com</a:t>
            </a:r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www.actioncoach.com/jefflovejoy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QUESTIONS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490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02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46584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Time Management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01DCC-5FCB-4CCC-A172-6AAB86B850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pic>
        <p:nvPicPr>
          <p:cNvPr id="2050" name="Picture 2" descr="http://careeradvice4u.com/wp-content/uploads/2017/07/time.jpg">
            <a:extLst>
              <a:ext uri="{FF2B5EF4-FFF2-40B4-BE49-F238E27FC236}">
                <a16:creationId xmlns:a16="http://schemas.microsoft.com/office/drawing/2014/main" xmlns="" id="{D123B655-6489-41F2-BBDD-59923DA6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128665" cy="23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etsintern.com/blog/wp-content/uploads/2017/03/time-management.jpg">
            <a:extLst>
              <a:ext uri="{FF2B5EF4-FFF2-40B4-BE49-F238E27FC236}">
                <a16:creationId xmlns:a16="http://schemas.microsoft.com/office/drawing/2014/main" xmlns="" id="{DE3D3CA2-10E2-4867-A5DD-C724F7CE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885" y="2420887"/>
            <a:ext cx="3969553" cy="22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EBAED8-5516-46AA-8E3F-7DED4A44CCD3}"/>
              </a:ext>
            </a:extLst>
          </p:cNvPr>
          <p:cNvSpPr txBox="1"/>
          <p:nvPr/>
        </p:nvSpPr>
        <p:spPr>
          <a:xfrm>
            <a:off x="1763688" y="5157192"/>
            <a:ext cx="2903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Schedule runs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Reactive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6FD7D9-7678-4879-9FB5-C3AF55C918E7}"/>
              </a:ext>
            </a:extLst>
          </p:cNvPr>
          <p:cNvSpPr txBox="1"/>
          <p:nvPr/>
        </p:nvSpPr>
        <p:spPr>
          <a:xfrm>
            <a:off x="5960125" y="5157192"/>
            <a:ext cx="288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Person runs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Proactive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4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46584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Time Management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01DCC-5FCB-4CCC-A172-6AAB86B850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pic>
        <p:nvPicPr>
          <p:cNvPr id="9" name="Picture 5" descr="shutterstock_3096142.jpg">
            <a:extLst>
              <a:ext uri="{FF2B5EF4-FFF2-40B4-BE49-F238E27FC236}">
                <a16:creationId xmlns:a16="http://schemas.microsoft.com/office/drawing/2014/main" xmlns="" id="{CB5AF1B2-1BB0-4C01-9F61-D925E044A5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04864"/>
            <a:ext cx="4583579" cy="343768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05FE40FA-8FA5-4606-B5BF-33724E3B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276872"/>
            <a:ext cx="2304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You have the same 86,400 seconds in every day…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916D8BBC-441D-42E4-ABB7-3A7771DFA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4797152"/>
            <a:ext cx="23299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Its up to you how you chose to use them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8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46584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Time Management?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01DCC-5FCB-4CCC-A172-6AAB86B850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pic>
        <p:nvPicPr>
          <p:cNvPr id="1028" name="Picture 4" descr="http://images.buddytv.com/usrimages/usr1040323/1040323_787cbd31-1c4d-4992-82e1-f0260be93617-1.jpg">
            <a:extLst>
              <a:ext uri="{FF2B5EF4-FFF2-40B4-BE49-F238E27FC236}">
                <a16:creationId xmlns:a16="http://schemas.microsoft.com/office/drawing/2014/main" xmlns="" id="{5F54EEEF-8FB5-4FCA-ADEB-75AC52CB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D05EFC-3679-48AA-A425-EED08B8871EB}"/>
              </a:ext>
            </a:extLst>
          </p:cNvPr>
          <p:cNvSpPr/>
          <p:nvPr/>
        </p:nvSpPr>
        <p:spPr>
          <a:xfrm>
            <a:off x="6516216" y="2564904"/>
            <a:ext cx="266342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Time Management?</a:t>
            </a:r>
          </a:p>
          <a:p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OR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Self Management?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19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662" y="476672"/>
            <a:ext cx="8036338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Self Management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01DCC-5FCB-4CCC-A172-6AAB86B850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pic>
        <p:nvPicPr>
          <p:cNvPr id="3076" name="Picture 4" descr="http://thinkers50.com/wp-content/uploads/stephen_covey.jpg">
            <a:extLst>
              <a:ext uri="{FF2B5EF4-FFF2-40B4-BE49-F238E27FC236}">
                <a16:creationId xmlns:a16="http://schemas.microsoft.com/office/drawing/2014/main" xmlns="" id="{4D46B193-E25B-4B5B-812E-BD474A22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662" y="1458145"/>
            <a:ext cx="8028384" cy="48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182895-1074-4FF0-9CC3-2EBF9A4614A8}"/>
              </a:ext>
            </a:extLst>
          </p:cNvPr>
          <p:cNvSpPr/>
          <p:nvPr/>
        </p:nvSpPr>
        <p:spPr>
          <a:xfrm>
            <a:off x="5652121" y="2636912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“Don’t let what matters least take precedence over what matters most”</a:t>
            </a:r>
          </a:p>
        </p:txBody>
      </p:sp>
    </p:spTree>
    <p:extLst>
      <p:ext uri="{BB962C8B-B14F-4D97-AF65-F5344CB8AC3E}">
        <p14:creationId xmlns:p14="http://schemas.microsoft.com/office/powerpoint/2010/main" xmlns="" val="178248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9" y="1772816"/>
            <a:ext cx="7488832" cy="1296144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>
              <a:lnSpc>
                <a:spcPct val="200000"/>
              </a:lnSpc>
              <a:defRPr/>
            </a:pPr>
            <a:endParaRPr lang="en-US" sz="1050" b="1" dirty="0"/>
          </a:p>
          <a:p>
            <a:pPr marL="914400" indent="-576263">
              <a:lnSpc>
                <a:spcPct val="114000"/>
              </a:lnSpc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“Distra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ction is draining our focus and productivity”            </a:t>
            </a:r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(Darren Hardy, former editor Su</a:t>
            </a:r>
            <a:r>
              <a:rPr lang="en-US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ccess Magazine)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46584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Distraction…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01DCC-5FCB-4CCC-A172-6AAB86B850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F2B8BA83-6F9C-4FED-8F19-6DF627DE452B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421360"/>
            <a:ext cx="6984776" cy="1447800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en-US" sz="2200" b="1" dirty="0">
                <a:solidFill>
                  <a:srgbClr val="0070C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Average human attention span in 2016 ?…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8 se</a:t>
            </a:r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  <a:r>
              <a:rPr lang="en-US" sz="1800" b="1" dirty="0">
                <a:solidFill>
                  <a:srgbClr val="FF00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onds  </a:t>
            </a:r>
            <a:r>
              <a:rPr lang="en-US" sz="1600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(Was 12 se</a:t>
            </a:r>
            <a:r>
              <a:rPr lang="en-US" sz="1600" dirty="0">
                <a:solidFill>
                  <a:srgbClr val="00B050"/>
                </a:solidFill>
                <a:latin typeface="Arial Black" panose="020B0A04020102020204" pitchFamily="34" charset="0"/>
              </a:rPr>
              <a:t>c</a:t>
            </a:r>
            <a:r>
              <a:rPr lang="en-US" sz="1600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onds in 2000)</a:t>
            </a:r>
          </a:p>
          <a:p>
            <a:pPr>
              <a:lnSpc>
                <a:spcPct val="200000"/>
              </a:lnSpc>
              <a:defRPr/>
            </a:pPr>
            <a:endParaRPr lang="en-US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7E83C2-3F3D-4FF2-BE68-8B35A983B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965223"/>
            <a:ext cx="2964362" cy="912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AF68C9-798E-4066-9337-C5B3FE02070F}"/>
              </a:ext>
            </a:extLst>
          </p:cNvPr>
          <p:cNvSpPr txBox="1"/>
          <p:nvPr/>
        </p:nvSpPr>
        <p:spPr>
          <a:xfrm>
            <a:off x="4716016" y="5219908"/>
            <a:ext cx="217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9 se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34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7704" y="1556792"/>
            <a:ext cx="6912768" cy="4536504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5563">
              <a:lnSpc>
                <a:spcPct val="114000"/>
              </a:lnSpc>
              <a:spcAft>
                <a:spcPts val="1800"/>
              </a:spcAft>
              <a:defRPr/>
            </a:pPr>
            <a:r>
              <a:rPr lang="en-US" sz="1900" b="1" dirty="0">
                <a:solidFill>
                  <a:srgbClr val="0070C0"/>
                </a:solidFill>
                <a:latin typeface="Arial Black" panose="020B0A04020102020204" pitchFamily="34" charset="0"/>
              </a:rPr>
              <a:t>What’s the most important skill for success in 21 century?</a:t>
            </a:r>
          </a:p>
          <a:p>
            <a:pPr marL="688975">
              <a:lnSpc>
                <a:spcPct val="114000"/>
              </a:lnSpc>
              <a:spcAft>
                <a:spcPts val="1800"/>
              </a:spcAft>
              <a:defRPr/>
            </a:pPr>
            <a:r>
              <a:rPr lang="en-US" sz="1700" b="1" dirty="0">
                <a:solidFill>
                  <a:srgbClr val="FF0000"/>
                </a:solidFill>
                <a:latin typeface="Arial Black" panose="020B0A04020102020204" pitchFamily="34" charset="0"/>
              </a:rPr>
              <a:t>“Learning to control your attention and keep your focus”         </a:t>
            </a:r>
            <a:r>
              <a:rPr lang="en-US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Darren Hardy)</a:t>
            </a:r>
            <a:endParaRPr lang="en-US" sz="1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Average Ameri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can:</a:t>
            </a:r>
          </a:p>
          <a:p>
            <a:pPr marL="803275" indent="-346075">
              <a:lnSpc>
                <a:spcPct val="114000"/>
              </a:lnSpc>
              <a:spcAft>
                <a:spcPts val="1200"/>
              </a:spcAft>
              <a:buFont typeface="Arial Black" panose="020B0A04020102020204" pitchFamily="34" charset="0"/>
              <a:buChar char="•"/>
              <a:defRPr/>
            </a:pPr>
            <a:r>
              <a:rPr lang="en-US" sz="18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3.2 hours/day </a:t>
            </a: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on biz e-mails and 3.4 </a:t>
            </a:r>
            <a:r>
              <a:rPr lang="en-US" sz="1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hrs</a:t>
            </a: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/day on personal e-mail  (Huffington Post)</a:t>
            </a:r>
          </a:p>
          <a:p>
            <a:pPr marL="803275" indent="-3460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Adult spends </a:t>
            </a:r>
            <a:r>
              <a:rPr lang="en-US" sz="18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23 </a:t>
            </a:r>
            <a:r>
              <a:rPr lang="en-US" sz="1800" i="1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hrs</a:t>
            </a:r>
            <a:r>
              <a:rPr lang="en-US" sz="18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/week </a:t>
            </a: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texting (USA Today)</a:t>
            </a:r>
          </a:p>
          <a:p>
            <a:pPr marL="803275" indent="-346075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4.7 hours/day </a:t>
            </a: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on social media (Digital Trends)</a:t>
            </a:r>
          </a:p>
          <a:p>
            <a:pPr marL="1025525">
              <a:lnSpc>
                <a:spcPct val="114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Arial Black" panose="020B0A04020102020204" pitchFamily="34" charset="0"/>
              </a:rPr>
              <a:t>Most actives between 25 – 54 years old</a:t>
            </a:r>
          </a:p>
          <a:p>
            <a:pPr marL="679450">
              <a:lnSpc>
                <a:spcPct val="200000"/>
              </a:lnSpc>
              <a:defRPr/>
            </a:pPr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  <a:defRPr/>
            </a:pPr>
            <a:endParaRPr lang="en-US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316416" cy="8382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Distraction…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C502AF-DD4B-48CA-B135-3638A0FDE4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8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8316416" cy="8382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Distraction…</a:t>
            </a:r>
            <a:r>
              <a:rPr lang="en-US" sz="40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eff\Desktop\Club logo pngs\club logos (various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8637"/>
            <a:ext cx="2520280" cy="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 man missing a sighting of a humpback whale because he is looking at his mobile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01" y="1484784"/>
            <a:ext cx="8247199" cy="487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6AE095-96EF-4829-BA7C-A2BB305918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6309320"/>
            <a:ext cx="179813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83689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955</Words>
  <Application>Microsoft Office PowerPoint</Application>
  <PresentationFormat>On-screen Show (4:3)</PresentationFormat>
  <Paragraphs>245</Paragraphs>
  <Slides>27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Conception personnalisée</vt:lpstr>
      <vt:lpstr>Slide 1</vt:lpstr>
      <vt:lpstr>Jeff Lovejoy</vt:lpstr>
      <vt:lpstr>Time Management </vt:lpstr>
      <vt:lpstr>Time Management </vt:lpstr>
      <vt:lpstr>Time Management? </vt:lpstr>
      <vt:lpstr>Self Management </vt:lpstr>
      <vt:lpstr>Distraction… </vt:lpstr>
      <vt:lpstr>Distraction… </vt:lpstr>
      <vt:lpstr>Distraction… </vt:lpstr>
      <vt:lpstr>Where Is Your Time Spent?</vt:lpstr>
      <vt:lpstr>Do You Know…</vt:lpstr>
      <vt:lpstr>So What’s the Problem? </vt:lpstr>
      <vt:lpstr>What’s the Answer? </vt:lpstr>
      <vt:lpstr>5 Elements of Effective Self Management</vt:lpstr>
      <vt:lpstr>1.  Value Your Time</vt:lpstr>
      <vt:lpstr>1.  Value Your Time</vt:lpstr>
      <vt:lpstr>2.  Connect to Vision and Mission</vt:lpstr>
      <vt:lpstr>Do You Know…</vt:lpstr>
      <vt:lpstr>2. Connect to Vision &amp; Mission</vt:lpstr>
      <vt:lpstr>3.  Identify Your Roles</vt:lpstr>
      <vt:lpstr>4.  Establish Goals for Each Role</vt:lpstr>
      <vt:lpstr>Solutions – Lack of Direction </vt:lpstr>
      <vt:lpstr>5.  Organize Weekly</vt:lpstr>
      <vt:lpstr>Multi-tasking </vt:lpstr>
      <vt:lpstr>Solutions – Multi-tasking </vt:lpstr>
      <vt:lpstr>Conclusion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Simple Banner</dc:title>
  <dc:creator>Showeet.com</dc:creator>
  <dc:description>Free template released by Showeet.com</dc:description>
  <cp:lastModifiedBy>Diane</cp:lastModifiedBy>
  <cp:revision>147</cp:revision>
  <cp:lastPrinted>2017-11-28T13:16:05Z</cp:lastPrinted>
  <dcterms:created xsi:type="dcterms:W3CDTF">2011-07-08T11:03:43Z</dcterms:created>
  <dcterms:modified xsi:type="dcterms:W3CDTF">2017-11-28T16:08:07Z</dcterms:modified>
  <cp:category>Templates</cp:category>
</cp:coreProperties>
</file>