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0" r:id="rId5"/>
  </p:sldMasterIdLst>
  <p:notesMasterIdLst>
    <p:notesMasterId r:id="rId21"/>
  </p:notesMasterIdLst>
  <p:handoutMasterIdLst>
    <p:handoutMasterId r:id="rId22"/>
  </p:handoutMasterIdLst>
  <p:sldIdLst>
    <p:sldId id="387" r:id="rId6"/>
    <p:sldId id="390" r:id="rId7"/>
    <p:sldId id="461" r:id="rId8"/>
    <p:sldId id="465" r:id="rId9"/>
    <p:sldId id="388" r:id="rId10"/>
    <p:sldId id="466" r:id="rId11"/>
    <p:sldId id="462" r:id="rId12"/>
    <p:sldId id="389" r:id="rId13"/>
    <p:sldId id="467" r:id="rId14"/>
    <p:sldId id="468" r:id="rId15"/>
    <p:sldId id="469" r:id="rId16"/>
    <p:sldId id="470" r:id="rId17"/>
    <p:sldId id="471" r:id="rId18"/>
    <p:sldId id="472" r:id="rId19"/>
    <p:sldId id="473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Schneidler BT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Schneidler BT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Schneidler BT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Schneidler BT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Schneidler BT" pitchFamily="18" charset="0"/>
        <a:ea typeface="+mn-ea"/>
        <a:cs typeface="+mn-cs"/>
      </a:defRPr>
    </a:lvl5pPr>
    <a:lvl6pPr marL="2286000" algn="l" defTabSz="914400" rtl="0" eaLnBrk="1" latinLnBrk="0" hangingPunct="1">
      <a:defRPr sz="3600" i="1" kern="1200">
        <a:solidFill>
          <a:schemeClr val="tx1"/>
        </a:solidFill>
        <a:latin typeface="Schneidler BT" pitchFamily="18" charset="0"/>
        <a:ea typeface="+mn-ea"/>
        <a:cs typeface="+mn-cs"/>
      </a:defRPr>
    </a:lvl6pPr>
    <a:lvl7pPr marL="2743200" algn="l" defTabSz="914400" rtl="0" eaLnBrk="1" latinLnBrk="0" hangingPunct="1">
      <a:defRPr sz="3600" i="1" kern="1200">
        <a:solidFill>
          <a:schemeClr val="tx1"/>
        </a:solidFill>
        <a:latin typeface="Schneidler BT" pitchFamily="18" charset="0"/>
        <a:ea typeface="+mn-ea"/>
        <a:cs typeface="+mn-cs"/>
      </a:defRPr>
    </a:lvl7pPr>
    <a:lvl8pPr marL="3200400" algn="l" defTabSz="914400" rtl="0" eaLnBrk="1" latinLnBrk="0" hangingPunct="1">
      <a:defRPr sz="3600" i="1" kern="1200">
        <a:solidFill>
          <a:schemeClr val="tx1"/>
        </a:solidFill>
        <a:latin typeface="Schneidler BT" pitchFamily="18" charset="0"/>
        <a:ea typeface="+mn-ea"/>
        <a:cs typeface="+mn-cs"/>
      </a:defRPr>
    </a:lvl8pPr>
    <a:lvl9pPr marL="3657600" algn="l" defTabSz="914400" rtl="0" eaLnBrk="1" latinLnBrk="0" hangingPunct="1">
      <a:defRPr sz="3600" i="1" kern="1200">
        <a:solidFill>
          <a:schemeClr val="tx1"/>
        </a:solidFill>
        <a:latin typeface="Schneidler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1D2C"/>
    <a:srgbClr val="BC002D"/>
    <a:srgbClr val="C3002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9" autoAdjust="0"/>
  </p:normalViewPr>
  <p:slideViewPr>
    <p:cSldViewPr snapToObjects="1">
      <p:cViewPr>
        <p:scale>
          <a:sx n="67" d="100"/>
          <a:sy n="67" d="100"/>
        </p:scale>
        <p:origin x="-102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notesViewPr>
    <p:cSldViewPr snapToObjects="1">
      <p:cViewPr varScale="1">
        <p:scale>
          <a:sx n="41" d="100"/>
          <a:sy n="41" d="100"/>
        </p:scale>
        <p:origin x="-1470" y="-7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71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2"/>
            <a:ext cx="3037840" cy="471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88" tIns="46694" rIns="93388" bIns="466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987"/>
            <a:ext cx="3037840" cy="3921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66987"/>
            <a:ext cx="3037840" cy="3921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88" tIns="46694" rIns="93388" bIns="466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1F70475-7103-4952-86D1-1A9C2E0FD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1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967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1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56273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35091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3130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070961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9788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7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14101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74835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0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3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7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F81AE-B25D-4C3C-99A4-9FB34B34F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55377-AA8B-4145-86C5-8A1542B12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55377-AA8B-4145-86C5-8A1542B12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8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55377-AA8B-4145-86C5-8A1542B12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9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54B1-4476-4188-86DD-C1254A9CB1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07A00-6A6D-4F91-AAE0-626D700A09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6FF66-1E4F-400D-8A99-8072F423B1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201F-7211-43D0-B955-15C3DF1704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9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6C081-6E4E-4435-97AB-08413B1210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30970-9262-413A-82FE-E2D376BA4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3E8F1-C857-44D5-B3F5-022C4CB6B5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1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6222A-6398-42D8-90A4-2CA375921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6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90F72-211B-493E-AF88-C210E3DE1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pPr>
              <a:defRPr/>
            </a:pPr>
            <a:fld id="{42A95463-ECEB-4B49-856E-7F9950BA12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0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AA55377-AA8B-4145-86C5-8A1542B12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0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1295400"/>
            <a:ext cx="8229600" cy="20574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i="0" dirty="0">
                <a:latin typeface="Arial Black" panose="020B0A04020102020204" pitchFamily="34" charset="0"/>
              </a:rPr>
              <a:t>The SBDC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i="0" dirty="0">
                <a:solidFill>
                  <a:schemeClr val="accent6"/>
                </a:solidFill>
                <a:latin typeface="Arial Black" panose="020B0A04020102020204" pitchFamily="34" charset="0"/>
              </a:rPr>
              <a:t>Programs, Trends, and Tips</a:t>
            </a:r>
            <a:endParaRPr lang="en-US" sz="1800" i="0" dirty="0">
              <a:solidFill>
                <a:schemeClr val="accent6"/>
              </a:solidFill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1828800" y="5600700"/>
            <a:ext cx="5334000" cy="2286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b="1" i="0" dirty="0">
                <a:latin typeface="Arial" charset="0"/>
              </a:rPr>
              <a:t>www.georgiasbdc.org</a:t>
            </a:r>
            <a:endParaRPr lang="en-US" sz="3600" b="1" i="0" dirty="0">
              <a:latin typeface="Arial" charset="0"/>
            </a:endParaRPr>
          </a:p>
          <a:p>
            <a:pPr fontAlgn="auto">
              <a:buFontTx/>
              <a:buNone/>
            </a:pPr>
            <a:r>
              <a:rPr lang="en-US" sz="1200" dirty="0">
                <a:latin typeface="Arial" charset="0"/>
              </a:rPr>
              <a:t>In Partnership with the U.S. Small Business Administration</a:t>
            </a:r>
            <a:endParaRPr lang="en-US" sz="1400" dirty="0">
              <a:latin typeface="Arial" charset="0"/>
            </a:endParaRPr>
          </a:p>
          <a:p>
            <a:pPr fontAlgn="auto"/>
            <a:endParaRPr lang="en-US" sz="1600" i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7249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1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people looking for th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1" y="-76200"/>
            <a:ext cx="1039859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0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19 Traction Channels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2160" y="2564826"/>
            <a:ext cx="4399840" cy="3429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Viral marketing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PR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Unconventional PR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SEO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SEM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Social and Display Ads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Offline Ads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Content Marketing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Email Marketing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9600" y="2728686"/>
            <a:ext cx="48006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Engineering as Marketing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Targeting Blogs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Biz Dev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Sales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Affiliate Programs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Existing Platforms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Trade Shows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Offline Events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BC002D"/>
                </a:solidFill>
                <a:latin typeface="Arial Black" panose="020B0A04020102020204" pitchFamily="34" charset="0"/>
              </a:rPr>
              <a:t>Community Building</a:t>
            </a:r>
          </a:p>
        </p:txBody>
      </p:sp>
    </p:spTree>
    <p:extLst>
      <p:ext uri="{BB962C8B-B14F-4D97-AF65-F5344CB8AC3E}">
        <p14:creationId xmlns:p14="http://schemas.microsoft.com/office/powerpoint/2010/main" val="272000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SEO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46514" y="2752673"/>
            <a:ext cx="651368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Fat Head, Long Tail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57400" y="3810000"/>
            <a:ext cx="59060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Keywords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57400" y="4867327"/>
            <a:ext cx="56774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2453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Content Marketing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32000" y="2371673"/>
            <a:ext cx="651368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Blogs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42886" y="3237087"/>
            <a:ext cx="59060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Informational Guides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42886" y="4105327"/>
            <a:ext cx="56774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Videos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32000" y="4995740"/>
            <a:ext cx="56774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eBooks</a:t>
            </a:r>
          </a:p>
        </p:txBody>
      </p:sp>
    </p:spTree>
    <p:extLst>
      <p:ext uri="{BB962C8B-B14F-4D97-AF65-F5344CB8AC3E}">
        <p14:creationId xmlns:p14="http://schemas.microsoft.com/office/powerpoint/2010/main" val="9090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Outlets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32000" y="2371673"/>
            <a:ext cx="651368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Newsletters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42886" y="3214914"/>
            <a:ext cx="59060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Other Blogs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42886" y="4105327"/>
            <a:ext cx="56774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Traditional Media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32000" y="4995740"/>
            <a:ext cx="56774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Blogs/Social Media</a:t>
            </a:r>
          </a:p>
        </p:txBody>
      </p:sp>
    </p:spTree>
    <p:extLst>
      <p:ext uri="{BB962C8B-B14F-4D97-AF65-F5344CB8AC3E}">
        <p14:creationId xmlns:p14="http://schemas.microsoft.com/office/powerpoint/2010/main" val="8273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Action Items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32000" y="2371673"/>
            <a:ext cx="651368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Brainstorm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42886" y="3214914"/>
            <a:ext cx="59060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Test Tiny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42886" y="4105327"/>
            <a:ext cx="56774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Focus and Consistency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32000" y="4995740"/>
            <a:ext cx="56774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Know </a:t>
            </a:r>
            <a:r>
              <a:rPr lang="en-US" sz="3200" i="0">
                <a:solidFill>
                  <a:srgbClr val="BC002D"/>
                </a:solidFill>
                <a:latin typeface="Arial Black" panose="020B0A04020102020204" pitchFamily="34" charset="0"/>
              </a:rPr>
              <a:t>Thy Customer</a:t>
            </a:r>
            <a:endParaRPr lang="en-US" sz="3200" i="0" dirty="0">
              <a:solidFill>
                <a:srgbClr val="BC002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derpants gn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0"/>
            <a:ext cx="12210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371600"/>
            <a:ext cx="6858000" cy="419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52" name="Picture 4" descr="Image result for underpants gn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1371600"/>
            <a:ext cx="6974775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0116" y="3200400"/>
            <a:ext cx="640376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Picture 4" descr="Image result for underpants gno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45403" r="63531" b="25539"/>
          <a:stretch/>
        </p:blipFill>
        <p:spPr bwMode="auto">
          <a:xfrm>
            <a:off x="1402773" y="32766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underpants gno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4" t="41598" r="39199" b="25539"/>
          <a:stretch/>
        </p:blipFill>
        <p:spPr bwMode="auto">
          <a:xfrm>
            <a:off x="3848100" y="3276600"/>
            <a:ext cx="1447799" cy="13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underpants gno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0" t="48949" r="13378" b="36522"/>
          <a:stretch/>
        </p:blipFill>
        <p:spPr bwMode="auto">
          <a:xfrm>
            <a:off x="6057322" y="3480367"/>
            <a:ext cx="113145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2773" y="3480367"/>
            <a:ext cx="24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rgbClr val="BD1D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Idea</a:t>
            </a:r>
          </a:p>
        </p:txBody>
      </p:sp>
    </p:spTree>
    <p:extLst>
      <p:ext uri="{BB962C8B-B14F-4D97-AF65-F5344CB8AC3E}">
        <p14:creationId xmlns:p14="http://schemas.microsoft.com/office/powerpoint/2010/main" val="201181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371600"/>
            <a:ext cx="6858000" cy="419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52" name="Picture 4" descr="Image result for underpants gn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1371600"/>
            <a:ext cx="6974775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0116" y="3200400"/>
            <a:ext cx="640376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Picture 4" descr="Image result for underpants gno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4" t="41598" r="39199" b="25539"/>
          <a:stretch/>
        </p:blipFill>
        <p:spPr bwMode="auto">
          <a:xfrm>
            <a:off x="3848100" y="3276600"/>
            <a:ext cx="1447799" cy="13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underpants gno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0" t="48949" r="13378" b="36522"/>
          <a:stretch/>
        </p:blipFill>
        <p:spPr bwMode="auto">
          <a:xfrm>
            <a:off x="6057322" y="3480367"/>
            <a:ext cx="113145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2773" y="3480367"/>
            <a:ext cx="24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rgbClr val="BD1D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23" y="324212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What We Do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46514" y="2752673"/>
            <a:ext cx="651368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Consulting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57400" y="3810000"/>
            <a:ext cx="59060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Classes and Programs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57400" y="4867327"/>
            <a:ext cx="56774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Loan </a:t>
            </a:r>
            <a:r>
              <a:rPr lang="en-US" sz="3200" i="0" dirty="0" err="1">
                <a:solidFill>
                  <a:srgbClr val="BC002D"/>
                </a:solidFill>
                <a:latin typeface="Arial Black" panose="020B0A04020102020204" pitchFamily="34" charset="0"/>
              </a:rPr>
              <a:t>Asssistance</a:t>
            </a:r>
            <a:endParaRPr lang="en-US" sz="3200" i="0" dirty="0">
              <a:solidFill>
                <a:srgbClr val="BC002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Who We Work With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46514" y="2752673"/>
            <a:ext cx="651368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$0-$5m in sales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57400" y="3810000"/>
            <a:ext cx="59060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Up to 50 employees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57400" y="4867327"/>
            <a:ext cx="5677486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BC002D"/>
                </a:solidFill>
                <a:latin typeface="Arial Black" panose="020B0A04020102020204" pitchFamily="34" charset="0"/>
              </a:rPr>
              <a:t>GA-based For Profits</a:t>
            </a:r>
          </a:p>
        </p:txBody>
      </p:sp>
    </p:spTree>
    <p:extLst>
      <p:ext uri="{BB962C8B-B14F-4D97-AF65-F5344CB8AC3E}">
        <p14:creationId xmlns:p14="http://schemas.microsoft.com/office/powerpoint/2010/main" val="10894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GA SBDC StartSm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0767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BDC GrowS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57450"/>
            <a:ext cx="4000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x_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524375"/>
            <a:ext cx="39433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15160" y="2514600"/>
            <a:ext cx="6513680" cy="3429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Nearly 1m business in Georgia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97% of employers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89% of state exports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1.5m employees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41% increase in minority ownership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Hospitality, food, health care, scientific and tech, retail account for 40% of total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Brewing, film, and export potential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Georgia Trends</a:t>
            </a:r>
          </a:p>
        </p:txBody>
      </p:sp>
    </p:spTree>
    <p:extLst>
      <p:ext uri="{BB962C8B-B14F-4D97-AF65-F5344CB8AC3E}">
        <p14:creationId xmlns:p14="http://schemas.microsoft.com/office/powerpoint/2010/main" val="404479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76400" y="2438400"/>
            <a:ext cx="6513680" cy="16764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Top performing banks: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 err="1">
                <a:solidFill>
                  <a:srgbClr val="BC002D"/>
                </a:solidFill>
                <a:latin typeface="Arial Black" panose="020B0A04020102020204" pitchFamily="34" charset="0"/>
              </a:rPr>
              <a:t>Touchmark</a:t>
            </a: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 Bank ($18m)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Metro City Bank ($40m)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First Intercontinental ($20m)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Lending Trends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2771" y="3962400"/>
            <a:ext cx="6513680" cy="16764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Top industries: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Beer and Liquor ($42m)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Broilers and Other Meat ($29m)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BC002D"/>
                </a:solidFill>
                <a:latin typeface="Arial Black" panose="020B0A04020102020204" pitchFamily="34" charset="0"/>
              </a:rPr>
              <a:t>Hotels ($58m)</a:t>
            </a:r>
          </a:p>
        </p:txBody>
      </p:sp>
    </p:spTree>
    <p:extLst>
      <p:ext uri="{BB962C8B-B14F-4D97-AF65-F5344CB8AC3E}">
        <p14:creationId xmlns:p14="http://schemas.microsoft.com/office/powerpoint/2010/main" val="3199732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BDC Theme 2">
  <a:themeElements>
    <a:clrScheme name="Custom 21">
      <a:dk1>
        <a:srgbClr val="FFFFFF"/>
      </a:dk1>
      <a:lt1>
        <a:srgbClr val="000000"/>
      </a:lt1>
      <a:dk2>
        <a:srgbClr val="D9D9D9"/>
      </a:dk2>
      <a:lt2>
        <a:srgbClr val="D9D9D9"/>
      </a:lt2>
      <a:accent1>
        <a:srgbClr val="C3002F"/>
      </a:accent1>
      <a:accent2>
        <a:srgbClr val="744974"/>
      </a:accent2>
      <a:accent3>
        <a:srgbClr val="849E60"/>
      </a:accent3>
      <a:accent4>
        <a:srgbClr val="007AAD"/>
      </a:accent4>
      <a:accent5>
        <a:srgbClr val="D0CFBB"/>
      </a:accent5>
      <a:accent6>
        <a:srgbClr val="F5CBC6"/>
      </a:accent6>
      <a:hlink>
        <a:srgbClr val="007AAD"/>
      </a:hlink>
      <a:folHlink>
        <a:srgbClr val="744974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BDC Theme 2" id="{C320F79C-C206-4790-82D4-F3AE144C6222}" vid="{CE780C1F-3508-4977-B7CC-6B74096B0B3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A7B0937C2844BBDA7A308ADC1F9AE" ma:contentTypeVersion="3" ma:contentTypeDescription="Create a new document." ma:contentTypeScope="" ma:versionID="b0c25503e7e22c33832614e5732566ef">
  <xsd:schema xmlns:xsd="http://www.w3.org/2001/XMLSchema" xmlns:xs="http://www.w3.org/2001/XMLSchema" xmlns:p="http://schemas.microsoft.com/office/2006/metadata/properties" xmlns:ns2="03d51786-ff56-4105-ac5f-38f34c7592af" xmlns:ns3="3fa73e13-2404-41aa-ad58-f0dd26f30c24" targetNamespace="http://schemas.microsoft.com/office/2006/metadata/properties" ma:root="true" ma:fieldsID="88c47b4107887aac06ccc532f2f700d0" ns2:_="" ns3:_="">
    <xsd:import namespace="03d51786-ff56-4105-ac5f-38f34c7592af"/>
    <xsd:import namespace="3fa73e13-2404-41aa-ad58-f0dd26f30c2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3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51786-ff56-4105-ac5f-38f34c7592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73e13-2404-41aa-ad58-f0dd26f30c24" elementFormDefault="qualified">
    <xsd:import namespace="http://schemas.microsoft.com/office/2006/documentManagement/types"/>
    <xsd:import namespace="http://schemas.microsoft.com/office/infopath/2007/PartnerControls"/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d51786-ff56-4105-ac5f-38f34c7592af">52NRZA7SZJ4Y-38-884</_dlc_DocId>
    <_dlc_DocIdUrl xmlns="03d51786-ff56-4105-ac5f-38f34c7592af">
      <Url>https://sbdcuga.sharepoint.com/document-center/_layouts/15/DocIdRedir.aspx?ID=52NRZA7SZJ4Y-38-884</Url>
      <Description>52NRZA7SZJ4Y-38-884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DBC4F9-2531-4830-8E10-6734E6A6A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51786-ff56-4105-ac5f-38f34c7592af"/>
    <ds:schemaRef ds:uri="3fa73e13-2404-41aa-ad58-f0dd26f30c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7764CA-1893-4E81-9706-A7AB187C14D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03d51786-ff56-4105-ac5f-38f34c7592af"/>
    <ds:schemaRef ds:uri="http://schemas.openxmlformats.org/package/2006/metadata/core-properties"/>
    <ds:schemaRef ds:uri="http://purl.org/dc/terms/"/>
    <ds:schemaRef ds:uri="3fa73e13-2404-41aa-ad58-f0dd26f30c2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458A6F-6D28-4974-887C-DAC461D44E1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50840B4-CC0C-4EEB-BE7F-BEA793375C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SBDC Theme 2</Template>
  <TotalTime>16874</TotalTime>
  <Words>211</Words>
  <Application>Microsoft Office PowerPoint</Application>
  <PresentationFormat>On-screen Show (4:3)</PresentationFormat>
  <Paragraphs>69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SBDC Theme 2</vt:lpstr>
      <vt:lpstr>PowerPoint Presentation</vt:lpstr>
      <vt:lpstr>PowerPoint Presentation</vt:lpstr>
      <vt:lpstr>PowerPoint Presentation</vt:lpstr>
      <vt:lpstr>PowerPoint Presentation</vt:lpstr>
      <vt:lpstr>What We Do</vt:lpstr>
      <vt:lpstr>Who We Work With</vt:lpstr>
      <vt:lpstr>PowerPoint Presentation</vt:lpstr>
      <vt:lpstr>Georgia Trends</vt:lpstr>
      <vt:lpstr>Lending Trends</vt:lpstr>
      <vt:lpstr>PowerPoint Presentation</vt:lpstr>
      <vt:lpstr>19 Traction Channels</vt:lpstr>
      <vt:lpstr>SEO</vt:lpstr>
      <vt:lpstr>Content Marketing</vt:lpstr>
      <vt:lpstr>Outlets</vt:lpstr>
      <vt:lpstr>Action Items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Jeff Sanford</dc:creator>
  <cp:lastModifiedBy>Diane Loupe ICT</cp:lastModifiedBy>
  <cp:revision>347</cp:revision>
  <cp:lastPrinted>2016-04-14T15:27:42Z</cp:lastPrinted>
  <dcterms:created xsi:type="dcterms:W3CDTF">1995-05-28T16:20:46Z</dcterms:created>
  <dcterms:modified xsi:type="dcterms:W3CDTF">2017-03-01T15:02:55Z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0x010100518A7B0937C2844BBDA7A308ADC1F9AE</vt:lpwstr>
  </property>
  <property fmtid="{D5CDD505-2E9C-101B-9397-08002B2CF9AE}" pid="3" name="_dlc_DocIdItemGuid">
    <vt:lpwstr>43b774ae-46c1-4ab7-8a8f-063872032777</vt:lpwstr>
  </property>
</Properties>
</file>