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7" r:id="rId2"/>
  </p:sldMasterIdLst>
  <p:notesMasterIdLst>
    <p:notesMasterId r:id="rId68"/>
  </p:notesMasterIdLst>
  <p:handoutMasterIdLst>
    <p:handoutMasterId r:id="rId69"/>
  </p:handoutMasterIdLst>
  <p:sldIdLst>
    <p:sldId id="257" r:id="rId3"/>
    <p:sldId id="340" r:id="rId4"/>
    <p:sldId id="258" r:id="rId5"/>
    <p:sldId id="591" r:id="rId6"/>
    <p:sldId id="300" r:id="rId7"/>
    <p:sldId id="318" r:id="rId8"/>
    <p:sldId id="317" r:id="rId9"/>
    <p:sldId id="319" r:id="rId10"/>
    <p:sldId id="320" r:id="rId11"/>
    <p:sldId id="298" r:id="rId12"/>
    <p:sldId id="592" r:id="rId13"/>
    <p:sldId id="534" r:id="rId14"/>
    <p:sldId id="589" r:id="rId15"/>
    <p:sldId id="590" r:id="rId16"/>
    <p:sldId id="535" r:id="rId17"/>
    <p:sldId id="458" r:id="rId18"/>
    <p:sldId id="484" r:id="rId19"/>
    <p:sldId id="485" r:id="rId20"/>
    <p:sldId id="486" r:id="rId21"/>
    <p:sldId id="593" r:id="rId22"/>
    <p:sldId id="539" r:id="rId23"/>
    <p:sldId id="550" r:id="rId24"/>
    <p:sldId id="549" r:id="rId25"/>
    <p:sldId id="552" r:id="rId26"/>
    <p:sldId id="487" r:id="rId27"/>
    <p:sldId id="488" r:id="rId28"/>
    <p:sldId id="489" r:id="rId29"/>
    <p:sldId id="493" r:id="rId30"/>
    <p:sldId id="494" r:id="rId31"/>
    <p:sldId id="496" r:id="rId32"/>
    <p:sldId id="522" r:id="rId33"/>
    <p:sldId id="585" r:id="rId34"/>
    <p:sldId id="583" r:id="rId35"/>
    <p:sldId id="557" r:id="rId36"/>
    <p:sldId id="559" r:id="rId37"/>
    <p:sldId id="560" r:id="rId38"/>
    <p:sldId id="561" r:id="rId39"/>
    <p:sldId id="562" r:id="rId40"/>
    <p:sldId id="563" r:id="rId41"/>
    <p:sldId id="564" r:id="rId42"/>
    <p:sldId id="567" r:id="rId43"/>
    <p:sldId id="569" r:id="rId44"/>
    <p:sldId id="570" r:id="rId45"/>
    <p:sldId id="573" r:id="rId46"/>
    <p:sldId id="574" r:id="rId47"/>
    <p:sldId id="575" r:id="rId48"/>
    <p:sldId id="576" r:id="rId49"/>
    <p:sldId id="577" r:id="rId50"/>
    <p:sldId id="543" r:id="rId51"/>
    <p:sldId id="544" r:id="rId52"/>
    <p:sldId id="545" r:id="rId53"/>
    <p:sldId id="555" r:id="rId54"/>
    <p:sldId id="556" r:id="rId55"/>
    <p:sldId id="463" r:id="rId56"/>
    <p:sldId id="464" r:id="rId57"/>
    <p:sldId id="465" r:id="rId58"/>
    <p:sldId id="466" r:id="rId59"/>
    <p:sldId id="467" r:id="rId60"/>
    <p:sldId id="584" r:id="rId61"/>
    <p:sldId id="468" r:id="rId62"/>
    <p:sldId id="469" r:id="rId63"/>
    <p:sldId id="538" r:id="rId64"/>
    <p:sldId id="537" r:id="rId65"/>
    <p:sldId id="473" r:id="rId66"/>
    <p:sldId id="554" r:id="rId6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>
      <p:cViewPr>
        <p:scale>
          <a:sx n="68" d="100"/>
          <a:sy n="68" d="100"/>
        </p:scale>
        <p:origin x="-102" y="-88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39D817-A9A6-49AC-91C3-9A9029A1C92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5A8E3F-6673-43E5-BA9F-91131A0B389E}">
      <dgm:prSet/>
      <dgm:spPr/>
      <dgm:t>
        <a:bodyPr/>
        <a:lstStyle/>
        <a:p>
          <a:pPr rtl="0"/>
          <a:r>
            <a:rPr lang="en-US" dirty="0" smtClean="0"/>
            <a:t>Most valuable real estate</a:t>
          </a:r>
          <a:endParaRPr lang="en-US" dirty="0"/>
        </a:p>
      </dgm:t>
    </dgm:pt>
    <dgm:pt modelId="{A332B8CB-171B-415A-B566-B7038C8A9487}" type="parTrans" cxnId="{8196746A-1BB9-47D0-98BC-902F5A2B3EAC}">
      <dgm:prSet/>
      <dgm:spPr/>
      <dgm:t>
        <a:bodyPr/>
        <a:lstStyle/>
        <a:p>
          <a:endParaRPr lang="en-US"/>
        </a:p>
      </dgm:t>
    </dgm:pt>
    <dgm:pt modelId="{AAB13DBF-F1C2-4C94-AED4-855794292BE7}" type="sibTrans" cxnId="{8196746A-1BB9-47D0-98BC-902F5A2B3EAC}">
      <dgm:prSet/>
      <dgm:spPr/>
      <dgm:t>
        <a:bodyPr/>
        <a:lstStyle/>
        <a:p>
          <a:endParaRPr lang="en-US"/>
        </a:p>
      </dgm:t>
    </dgm:pt>
    <dgm:pt modelId="{FCFBC764-D8CE-44F5-8F4E-BD7B9AE01BBC}">
      <dgm:prSet/>
      <dgm:spPr/>
      <dgm:t>
        <a:bodyPr/>
        <a:lstStyle/>
        <a:p>
          <a:pPr rtl="0"/>
          <a:r>
            <a:rPr lang="en-US" dirty="0" smtClean="0"/>
            <a:t> Actually called Google My Business</a:t>
          </a:r>
          <a:endParaRPr lang="en-US" dirty="0"/>
        </a:p>
      </dgm:t>
    </dgm:pt>
    <dgm:pt modelId="{53E44837-C6E0-400B-9EF7-D8C370B3B03A}" type="parTrans" cxnId="{EB388E2F-2DDD-4233-9E3F-F2A75D16890B}">
      <dgm:prSet/>
      <dgm:spPr/>
      <dgm:t>
        <a:bodyPr/>
        <a:lstStyle/>
        <a:p>
          <a:endParaRPr lang="en-US"/>
        </a:p>
      </dgm:t>
    </dgm:pt>
    <dgm:pt modelId="{6C9669B0-EE9E-45B8-85AC-B743C8A88238}" type="sibTrans" cxnId="{EB388E2F-2DDD-4233-9E3F-F2A75D16890B}">
      <dgm:prSet/>
      <dgm:spPr/>
      <dgm:t>
        <a:bodyPr/>
        <a:lstStyle/>
        <a:p>
          <a:endParaRPr lang="en-US"/>
        </a:p>
      </dgm:t>
    </dgm:pt>
    <dgm:pt modelId="{D959EC7B-38DB-48C6-B0F7-2516A839562C}">
      <dgm:prSet/>
      <dgm:spPr/>
      <dgm:t>
        <a:bodyPr/>
        <a:lstStyle/>
        <a:p>
          <a:pPr rtl="0"/>
          <a:r>
            <a:rPr lang="en-US" dirty="0" smtClean="0"/>
            <a:t> People buy businesses like they…</a:t>
          </a:r>
          <a:endParaRPr lang="en-US" dirty="0"/>
        </a:p>
      </dgm:t>
    </dgm:pt>
    <dgm:pt modelId="{874D96F2-18BF-4C59-BBFE-0691D3BD6A93}" type="parTrans" cxnId="{3BD3D71B-7A9D-4761-B3C6-00B57F3DB706}">
      <dgm:prSet/>
      <dgm:spPr/>
      <dgm:t>
        <a:bodyPr/>
        <a:lstStyle/>
        <a:p>
          <a:endParaRPr lang="en-US"/>
        </a:p>
      </dgm:t>
    </dgm:pt>
    <dgm:pt modelId="{69A33F82-70E1-44CD-AD48-533C222CDAEB}" type="sibTrans" cxnId="{3BD3D71B-7A9D-4761-B3C6-00B57F3DB706}">
      <dgm:prSet/>
      <dgm:spPr/>
      <dgm:t>
        <a:bodyPr/>
        <a:lstStyle/>
        <a:p>
          <a:endParaRPr lang="en-US"/>
        </a:p>
      </dgm:t>
    </dgm:pt>
    <dgm:pt modelId="{48137C2E-0F5F-45DF-8913-10FB5607A612}">
      <dgm:prSet/>
      <dgm:spPr/>
      <dgm:t>
        <a:bodyPr/>
        <a:lstStyle/>
        <a:p>
          <a:pPr rtl="0"/>
          <a:r>
            <a:rPr lang="en-US" dirty="0" smtClean="0"/>
            <a:t> … they buy books on Amazon </a:t>
          </a:r>
          <a:endParaRPr lang="en-US" dirty="0"/>
        </a:p>
      </dgm:t>
    </dgm:pt>
    <dgm:pt modelId="{F003C707-4205-4204-8997-6F4FDC45BE6A}" type="parTrans" cxnId="{B795AE91-2CA6-4F02-A62F-36E6020F2D85}">
      <dgm:prSet/>
      <dgm:spPr/>
      <dgm:t>
        <a:bodyPr/>
        <a:lstStyle/>
        <a:p>
          <a:endParaRPr lang="en-US"/>
        </a:p>
      </dgm:t>
    </dgm:pt>
    <dgm:pt modelId="{6C44F14F-8498-4933-9CFA-CD58734FDFD0}" type="sibTrans" cxnId="{B795AE91-2CA6-4F02-A62F-36E6020F2D85}">
      <dgm:prSet/>
      <dgm:spPr/>
      <dgm:t>
        <a:bodyPr/>
        <a:lstStyle/>
        <a:p>
          <a:endParaRPr lang="en-US"/>
        </a:p>
      </dgm:t>
    </dgm:pt>
    <dgm:pt modelId="{C402745E-8C98-497E-BB6C-70FB14C3A79B}">
      <dgm:prSet/>
      <dgm:spPr/>
      <dgm:t>
        <a:bodyPr/>
        <a:lstStyle/>
        <a:p>
          <a:pPr rtl="0"/>
          <a:r>
            <a:rPr lang="en-US" dirty="0" smtClean="0"/>
            <a:t>Trustworthy</a:t>
          </a:r>
          <a:endParaRPr lang="en-US" dirty="0"/>
        </a:p>
      </dgm:t>
    </dgm:pt>
    <dgm:pt modelId="{E3196EAE-51B3-4DAE-B88F-7D2BE2DA4E9F}" type="parTrans" cxnId="{B3D93087-6524-4C77-B2F9-91B2BB98F39C}">
      <dgm:prSet/>
      <dgm:spPr/>
      <dgm:t>
        <a:bodyPr/>
        <a:lstStyle/>
        <a:p>
          <a:endParaRPr lang="en-US"/>
        </a:p>
      </dgm:t>
    </dgm:pt>
    <dgm:pt modelId="{EE77F66F-98BB-4DC7-A327-B4A5AADDBC44}" type="sibTrans" cxnId="{B3D93087-6524-4C77-B2F9-91B2BB98F39C}">
      <dgm:prSet/>
      <dgm:spPr/>
      <dgm:t>
        <a:bodyPr/>
        <a:lstStyle/>
        <a:p>
          <a:endParaRPr lang="en-US"/>
        </a:p>
      </dgm:t>
    </dgm:pt>
    <dgm:pt modelId="{DCFEF338-32DA-467C-9637-1E154DA359AC}">
      <dgm:prSet/>
      <dgm:spPr/>
      <dgm:t>
        <a:bodyPr/>
        <a:lstStyle/>
        <a:p>
          <a:pPr rtl="0"/>
          <a:r>
            <a:rPr lang="en-US" dirty="0" smtClean="0"/>
            <a:t>Low hanging fruit. </a:t>
          </a:r>
          <a:endParaRPr lang="en-US" dirty="0"/>
        </a:p>
      </dgm:t>
    </dgm:pt>
    <dgm:pt modelId="{73D4F724-962B-4AB8-BA92-9AA37E509086}" type="parTrans" cxnId="{898B20C3-9DFC-4A85-BB95-140B37F8753B}">
      <dgm:prSet/>
      <dgm:spPr/>
      <dgm:t>
        <a:bodyPr/>
        <a:lstStyle/>
        <a:p>
          <a:endParaRPr lang="en-US"/>
        </a:p>
      </dgm:t>
    </dgm:pt>
    <dgm:pt modelId="{21417551-1C51-4DCC-85CD-F1693C025D96}" type="sibTrans" cxnId="{898B20C3-9DFC-4A85-BB95-140B37F8753B}">
      <dgm:prSet/>
      <dgm:spPr/>
      <dgm:t>
        <a:bodyPr/>
        <a:lstStyle/>
        <a:p>
          <a:endParaRPr lang="en-US"/>
        </a:p>
      </dgm:t>
    </dgm:pt>
    <dgm:pt modelId="{2C55DA06-EC77-4AF4-A396-3D94F924D29A}" type="pres">
      <dgm:prSet presAssocID="{6539D817-A9A6-49AC-91C3-9A9029A1C9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71FBC44-5B84-4635-AB49-C5691CF606A6}" type="pres">
      <dgm:prSet presAssocID="{6539D817-A9A6-49AC-91C3-9A9029A1C922}" presName="Name1" presStyleCnt="0"/>
      <dgm:spPr/>
    </dgm:pt>
    <dgm:pt modelId="{EB59A96A-CE84-462F-9493-155F11881A62}" type="pres">
      <dgm:prSet presAssocID="{6539D817-A9A6-49AC-91C3-9A9029A1C922}" presName="cycle" presStyleCnt="0"/>
      <dgm:spPr/>
    </dgm:pt>
    <dgm:pt modelId="{054915B1-085A-4ADC-B653-10081DCD0EA9}" type="pres">
      <dgm:prSet presAssocID="{6539D817-A9A6-49AC-91C3-9A9029A1C922}" presName="srcNode" presStyleLbl="node1" presStyleIdx="0" presStyleCnt="6"/>
      <dgm:spPr/>
    </dgm:pt>
    <dgm:pt modelId="{A5CCEC8E-9174-4C7D-B544-BBD17FE54CB3}" type="pres">
      <dgm:prSet presAssocID="{6539D817-A9A6-49AC-91C3-9A9029A1C922}" presName="conn" presStyleLbl="parChTrans1D2" presStyleIdx="0" presStyleCnt="1"/>
      <dgm:spPr/>
      <dgm:t>
        <a:bodyPr/>
        <a:lstStyle/>
        <a:p>
          <a:endParaRPr lang="en-US"/>
        </a:p>
      </dgm:t>
    </dgm:pt>
    <dgm:pt modelId="{E0118591-8FE2-4AB8-B63F-2FA777571D0E}" type="pres">
      <dgm:prSet presAssocID="{6539D817-A9A6-49AC-91C3-9A9029A1C922}" presName="extraNode" presStyleLbl="node1" presStyleIdx="0" presStyleCnt="6"/>
      <dgm:spPr/>
    </dgm:pt>
    <dgm:pt modelId="{B54BF56E-FF7C-462B-BDEF-94A9ECD23A96}" type="pres">
      <dgm:prSet presAssocID="{6539D817-A9A6-49AC-91C3-9A9029A1C922}" presName="dstNode" presStyleLbl="node1" presStyleIdx="0" presStyleCnt="6"/>
      <dgm:spPr/>
    </dgm:pt>
    <dgm:pt modelId="{80334F07-121B-40EE-9400-5E253723EAD5}" type="pres">
      <dgm:prSet presAssocID="{785A8E3F-6673-43E5-BA9F-91131A0B389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156C6-3C5B-4C75-AD35-1A7F7398D99E}" type="pres">
      <dgm:prSet presAssocID="{785A8E3F-6673-43E5-BA9F-91131A0B389E}" presName="accent_1" presStyleCnt="0"/>
      <dgm:spPr/>
    </dgm:pt>
    <dgm:pt modelId="{C69DE25E-0FEB-4762-8745-9E19317BA790}" type="pres">
      <dgm:prSet presAssocID="{785A8E3F-6673-43E5-BA9F-91131A0B389E}" presName="accentRepeatNode" presStyleLbl="solidFgAcc1" presStyleIdx="0" presStyleCnt="6"/>
      <dgm:spPr/>
    </dgm:pt>
    <dgm:pt modelId="{6E9ACDEA-2479-43A3-BC50-5E8DC199105E}" type="pres">
      <dgm:prSet presAssocID="{FCFBC764-D8CE-44F5-8F4E-BD7B9AE01BB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992BE-49C0-44EF-9EB0-F801267BCF54}" type="pres">
      <dgm:prSet presAssocID="{FCFBC764-D8CE-44F5-8F4E-BD7B9AE01BBC}" presName="accent_2" presStyleCnt="0"/>
      <dgm:spPr/>
    </dgm:pt>
    <dgm:pt modelId="{2735700C-DFC4-47C9-BFDA-A56DEE3AEDB8}" type="pres">
      <dgm:prSet presAssocID="{FCFBC764-D8CE-44F5-8F4E-BD7B9AE01BBC}" presName="accentRepeatNode" presStyleLbl="solidFgAcc1" presStyleIdx="1" presStyleCnt="6"/>
      <dgm:spPr/>
    </dgm:pt>
    <dgm:pt modelId="{602E4294-5230-4DC9-A478-6B826AA3E572}" type="pres">
      <dgm:prSet presAssocID="{D959EC7B-38DB-48C6-B0F7-2516A839562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2EA5A-0A0B-4C0F-A8E4-482B448C2C74}" type="pres">
      <dgm:prSet presAssocID="{D959EC7B-38DB-48C6-B0F7-2516A839562C}" presName="accent_3" presStyleCnt="0"/>
      <dgm:spPr/>
    </dgm:pt>
    <dgm:pt modelId="{E69F6C4C-B70F-43EC-997F-442A2DCD9652}" type="pres">
      <dgm:prSet presAssocID="{D959EC7B-38DB-48C6-B0F7-2516A839562C}" presName="accentRepeatNode" presStyleLbl="solidFgAcc1" presStyleIdx="2" presStyleCnt="6"/>
      <dgm:spPr/>
    </dgm:pt>
    <dgm:pt modelId="{F1A77A98-C056-4C94-AAAA-085724BCCFA7}" type="pres">
      <dgm:prSet presAssocID="{48137C2E-0F5F-45DF-8913-10FB5607A61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85A53-049C-4608-9E46-FC2BE1B1A451}" type="pres">
      <dgm:prSet presAssocID="{48137C2E-0F5F-45DF-8913-10FB5607A612}" presName="accent_4" presStyleCnt="0"/>
      <dgm:spPr/>
    </dgm:pt>
    <dgm:pt modelId="{2BC7BD0A-650B-42E8-899B-065889F4A25D}" type="pres">
      <dgm:prSet presAssocID="{48137C2E-0F5F-45DF-8913-10FB5607A612}" presName="accentRepeatNode" presStyleLbl="solidFgAcc1" presStyleIdx="3" presStyleCnt="6"/>
      <dgm:spPr/>
    </dgm:pt>
    <dgm:pt modelId="{039B388F-C082-4B3D-BDF5-570C6874B03D}" type="pres">
      <dgm:prSet presAssocID="{C402745E-8C98-497E-BB6C-70FB14C3A79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EB766-94BE-499C-BFB5-399A57B3BDEF}" type="pres">
      <dgm:prSet presAssocID="{C402745E-8C98-497E-BB6C-70FB14C3A79B}" presName="accent_5" presStyleCnt="0"/>
      <dgm:spPr/>
    </dgm:pt>
    <dgm:pt modelId="{BC59C54A-67F5-47AE-9AC0-3149B2F58E7B}" type="pres">
      <dgm:prSet presAssocID="{C402745E-8C98-497E-BB6C-70FB14C3A79B}" presName="accentRepeatNode" presStyleLbl="solidFgAcc1" presStyleIdx="4" presStyleCnt="6"/>
      <dgm:spPr/>
    </dgm:pt>
    <dgm:pt modelId="{DB3EB870-71CF-44C1-9B59-2164413F01CA}" type="pres">
      <dgm:prSet presAssocID="{DCFEF338-32DA-467C-9637-1E154DA359AC}" presName="text_6" presStyleLbl="node1" presStyleIdx="5" presStyleCnt="6" custLinFactNeighborX="1829" custLinFactNeighborY="18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E20B2-32B3-44B8-A19E-D3266C696234}" type="pres">
      <dgm:prSet presAssocID="{DCFEF338-32DA-467C-9637-1E154DA359AC}" presName="accent_6" presStyleCnt="0"/>
      <dgm:spPr/>
    </dgm:pt>
    <dgm:pt modelId="{18E36C54-3955-40DF-B5A1-8453BDB07FD6}" type="pres">
      <dgm:prSet presAssocID="{DCFEF338-32DA-467C-9637-1E154DA359AC}" presName="accentRepeatNode" presStyleLbl="solidFgAcc1" presStyleIdx="5" presStyleCnt="6"/>
      <dgm:spPr/>
    </dgm:pt>
  </dgm:ptLst>
  <dgm:cxnLst>
    <dgm:cxn modelId="{8196746A-1BB9-47D0-98BC-902F5A2B3EAC}" srcId="{6539D817-A9A6-49AC-91C3-9A9029A1C922}" destId="{785A8E3F-6673-43E5-BA9F-91131A0B389E}" srcOrd="0" destOrd="0" parTransId="{A332B8CB-171B-415A-B566-B7038C8A9487}" sibTransId="{AAB13DBF-F1C2-4C94-AED4-855794292BE7}"/>
    <dgm:cxn modelId="{92F3C2C8-ABAF-42D2-8C2A-FC67839BE12D}" type="presOf" srcId="{48137C2E-0F5F-45DF-8913-10FB5607A612}" destId="{F1A77A98-C056-4C94-AAAA-085724BCCFA7}" srcOrd="0" destOrd="0" presId="urn:microsoft.com/office/officeart/2008/layout/VerticalCurvedList"/>
    <dgm:cxn modelId="{B795AE91-2CA6-4F02-A62F-36E6020F2D85}" srcId="{6539D817-A9A6-49AC-91C3-9A9029A1C922}" destId="{48137C2E-0F5F-45DF-8913-10FB5607A612}" srcOrd="3" destOrd="0" parTransId="{F003C707-4205-4204-8997-6F4FDC45BE6A}" sibTransId="{6C44F14F-8498-4933-9CFA-CD58734FDFD0}"/>
    <dgm:cxn modelId="{17889D32-CB3D-40EC-88D4-18CF95186F9A}" type="presOf" srcId="{6539D817-A9A6-49AC-91C3-9A9029A1C922}" destId="{2C55DA06-EC77-4AF4-A396-3D94F924D29A}" srcOrd="0" destOrd="0" presId="urn:microsoft.com/office/officeart/2008/layout/VerticalCurvedList"/>
    <dgm:cxn modelId="{405D3CB9-CEA0-43E7-9623-7239B8FF3442}" type="presOf" srcId="{C402745E-8C98-497E-BB6C-70FB14C3A79B}" destId="{039B388F-C082-4B3D-BDF5-570C6874B03D}" srcOrd="0" destOrd="0" presId="urn:microsoft.com/office/officeart/2008/layout/VerticalCurvedList"/>
    <dgm:cxn modelId="{3BD3D71B-7A9D-4761-B3C6-00B57F3DB706}" srcId="{6539D817-A9A6-49AC-91C3-9A9029A1C922}" destId="{D959EC7B-38DB-48C6-B0F7-2516A839562C}" srcOrd="2" destOrd="0" parTransId="{874D96F2-18BF-4C59-BBFE-0691D3BD6A93}" sibTransId="{69A33F82-70E1-44CD-AD48-533C222CDAEB}"/>
    <dgm:cxn modelId="{7ABA8700-6FF6-4E38-AB13-9F0BE09599E5}" type="presOf" srcId="{DCFEF338-32DA-467C-9637-1E154DA359AC}" destId="{DB3EB870-71CF-44C1-9B59-2164413F01CA}" srcOrd="0" destOrd="0" presId="urn:microsoft.com/office/officeart/2008/layout/VerticalCurvedList"/>
    <dgm:cxn modelId="{898B20C3-9DFC-4A85-BB95-140B37F8753B}" srcId="{6539D817-A9A6-49AC-91C3-9A9029A1C922}" destId="{DCFEF338-32DA-467C-9637-1E154DA359AC}" srcOrd="5" destOrd="0" parTransId="{73D4F724-962B-4AB8-BA92-9AA37E509086}" sibTransId="{21417551-1C51-4DCC-85CD-F1693C025D96}"/>
    <dgm:cxn modelId="{038184E0-B42B-4521-9653-88B42DD555C2}" type="presOf" srcId="{FCFBC764-D8CE-44F5-8F4E-BD7B9AE01BBC}" destId="{6E9ACDEA-2479-43A3-BC50-5E8DC199105E}" srcOrd="0" destOrd="0" presId="urn:microsoft.com/office/officeart/2008/layout/VerticalCurvedList"/>
    <dgm:cxn modelId="{25984698-18CD-4E05-AC96-704846373252}" type="presOf" srcId="{AAB13DBF-F1C2-4C94-AED4-855794292BE7}" destId="{A5CCEC8E-9174-4C7D-B544-BBD17FE54CB3}" srcOrd="0" destOrd="0" presId="urn:microsoft.com/office/officeart/2008/layout/VerticalCurvedList"/>
    <dgm:cxn modelId="{0825A287-BFD5-4A19-9A44-34D83A522B11}" type="presOf" srcId="{785A8E3F-6673-43E5-BA9F-91131A0B389E}" destId="{80334F07-121B-40EE-9400-5E253723EAD5}" srcOrd="0" destOrd="0" presId="urn:microsoft.com/office/officeart/2008/layout/VerticalCurvedList"/>
    <dgm:cxn modelId="{B3D93087-6524-4C77-B2F9-91B2BB98F39C}" srcId="{6539D817-A9A6-49AC-91C3-9A9029A1C922}" destId="{C402745E-8C98-497E-BB6C-70FB14C3A79B}" srcOrd="4" destOrd="0" parTransId="{E3196EAE-51B3-4DAE-B88F-7D2BE2DA4E9F}" sibTransId="{EE77F66F-98BB-4DC7-A327-B4A5AADDBC44}"/>
    <dgm:cxn modelId="{A914D8C5-996F-4EBF-A7A8-E60674AD1563}" type="presOf" srcId="{D959EC7B-38DB-48C6-B0F7-2516A839562C}" destId="{602E4294-5230-4DC9-A478-6B826AA3E572}" srcOrd="0" destOrd="0" presId="urn:microsoft.com/office/officeart/2008/layout/VerticalCurvedList"/>
    <dgm:cxn modelId="{EB388E2F-2DDD-4233-9E3F-F2A75D16890B}" srcId="{6539D817-A9A6-49AC-91C3-9A9029A1C922}" destId="{FCFBC764-D8CE-44F5-8F4E-BD7B9AE01BBC}" srcOrd="1" destOrd="0" parTransId="{53E44837-C6E0-400B-9EF7-D8C370B3B03A}" sibTransId="{6C9669B0-EE9E-45B8-85AC-B743C8A88238}"/>
    <dgm:cxn modelId="{76BB21DD-BB49-426B-BA11-4162A0F3813D}" type="presParOf" srcId="{2C55DA06-EC77-4AF4-A396-3D94F924D29A}" destId="{E71FBC44-5B84-4635-AB49-C5691CF606A6}" srcOrd="0" destOrd="0" presId="urn:microsoft.com/office/officeart/2008/layout/VerticalCurvedList"/>
    <dgm:cxn modelId="{6A6A53ED-5DBD-43DC-AA4A-9CC0C67B8FB8}" type="presParOf" srcId="{E71FBC44-5B84-4635-AB49-C5691CF606A6}" destId="{EB59A96A-CE84-462F-9493-155F11881A62}" srcOrd="0" destOrd="0" presId="urn:microsoft.com/office/officeart/2008/layout/VerticalCurvedList"/>
    <dgm:cxn modelId="{962B459B-1086-4120-8D68-3B84FDF0AEE4}" type="presParOf" srcId="{EB59A96A-CE84-462F-9493-155F11881A62}" destId="{054915B1-085A-4ADC-B653-10081DCD0EA9}" srcOrd="0" destOrd="0" presId="urn:microsoft.com/office/officeart/2008/layout/VerticalCurvedList"/>
    <dgm:cxn modelId="{4BB050A9-058A-4463-8475-99F70C7FD2E5}" type="presParOf" srcId="{EB59A96A-CE84-462F-9493-155F11881A62}" destId="{A5CCEC8E-9174-4C7D-B544-BBD17FE54CB3}" srcOrd="1" destOrd="0" presId="urn:microsoft.com/office/officeart/2008/layout/VerticalCurvedList"/>
    <dgm:cxn modelId="{2684A9C1-DD15-4B1E-BD60-72E80308FF83}" type="presParOf" srcId="{EB59A96A-CE84-462F-9493-155F11881A62}" destId="{E0118591-8FE2-4AB8-B63F-2FA777571D0E}" srcOrd="2" destOrd="0" presId="urn:microsoft.com/office/officeart/2008/layout/VerticalCurvedList"/>
    <dgm:cxn modelId="{2F27E45D-538B-43DB-90FF-5C18835419F3}" type="presParOf" srcId="{EB59A96A-CE84-462F-9493-155F11881A62}" destId="{B54BF56E-FF7C-462B-BDEF-94A9ECD23A96}" srcOrd="3" destOrd="0" presId="urn:microsoft.com/office/officeart/2008/layout/VerticalCurvedList"/>
    <dgm:cxn modelId="{8BCE607F-5160-4F4B-828A-38AF1783FA2C}" type="presParOf" srcId="{E71FBC44-5B84-4635-AB49-C5691CF606A6}" destId="{80334F07-121B-40EE-9400-5E253723EAD5}" srcOrd="1" destOrd="0" presId="urn:microsoft.com/office/officeart/2008/layout/VerticalCurvedList"/>
    <dgm:cxn modelId="{411E3AC6-D464-4725-9A33-7754AE0441DC}" type="presParOf" srcId="{E71FBC44-5B84-4635-AB49-C5691CF606A6}" destId="{02E156C6-3C5B-4C75-AD35-1A7F7398D99E}" srcOrd="2" destOrd="0" presId="urn:microsoft.com/office/officeart/2008/layout/VerticalCurvedList"/>
    <dgm:cxn modelId="{E59D4D31-F071-4842-8A18-190D62F0FC2F}" type="presParOf" srcId="{02E156C6-3C5B-4C75-AD35-1A7F7398D99E}" destId="{C69DE25E-0FEB-4762-8745-9E19317BA790}" srcOrd="0" destOrd="0" presId="urn:microsoft.com/office/officeart/2008/layout/VerticalCurvedList"/>
    <dgm:cxn modelId="{0524E713-433D-4172-93F4-3B464AA40C89}" type="presParOf" srcId="{E71FBC44-5B84-4635-AB49-C5691CF606A6}" destId="{6E9ACDEA-2479-43A3-BC50-5E8DC199105E}" srcOrd="3" destOrd="0" presId="urn:microsoft.com/office/officeart/2008/layout/VerticalCurvedList"/>
    <dgm:cxn modelId="{D8B13756-8576-48D2-9F44-23FB2C2D18F5}" type="presParOf" srcId="{E71FBC44-5B84-4635-AB49-C5691CF606A6}" destId="{F77992BE-49C0-44EF-9EB0-F801267BCF54}" srcOrd="4" destOrd="0" presId="urn:microsoft.com/office/officeart/2008/layout/VerticalCurvedList"/>
    <dgm:cxn modelId="{0EF7A699-80E1-4645-B9D5-3BC05B19117E}" type="presParOf" srcId="{F77992BE-49C0-44EF-9EB0-F801267BCF54}" destId="{2735700C-DFC4-47C9-BFDA-A56DEE3AEDB8}" srcOrd="0" destOrd="0" presId="urn:microsoft.com/office/officeart/2008/layout/VerticalCurvedList"/>
    <dgm:cxn modelId="{8284DFD1-814A-48A1-8476-73285223D077}" type="presParOf" srcId="{E71FBC44-5B84-4635-AB49-C5691CF606A6}" destId="{602E4294-5230-4DC9-A478-6B826AA3E572}" srcOrd="5" destOrd="0" presId="urn:microsoft.com/office/officeart/2008/layout/VerticalCurvedList"/>
    <dgm:cxn modelId="{711D5CB2-4458-4276-A5C7-D98EDBCE5949}" type="presParOf" srcId="{E71FBC44-5B84-4635-AB49-C5691CF606A6}" destId="{05B2EA5A-0A0B-4C0F-A8E4-482B448C2C74}" srcOrd="6" destOrd="0" presId="urn:microsoft.com/office/officeart/2008/layout/VerticalCurvedList"/>
    <dgm:cxn modelId="{B1EC2330-1DF3-492B-A326-4D1283A3A184}" type="presParOf" srcId="{05B2EA5A-0A0B-4C0F-A8E4-482B448C2C74}" destId="{E69F6C4C-B70F-43EC-997F-442A2DCD9652}" srcOrd="0" destOrd="0" presId="urn:microsoft.com/office/officeart/2008/layout/VerticalCurvedList"/>
    <dgm:cxn modelId="{FE22E48F-FB6F-4AD2-A2A7-600E9B66E894}" type="presParOf" srcId="{E71FBC44-5B84-4635-AB49-C5691CF606A6}" destId="{F1A77A98-C056-4C94-AAAA-085724BCCFA7}" srcOrd="7" destOrd="0" presId="urn:microsoft.com/office/officeart/2008/layout/VerticalCurvedList"/>
    <dgm:cxn modelId="{8FDD6568-0829-46F8-B211-74CBB1DE4F02}" type="presParOf" srcId="{E71FBC44-5B84-4635-AB49-C5691CF606A6}" destId="{8CA85A53-049C-4608-9E46-FC2BE1B1A451}" srcOrd="8" destOrd="0" presId="urn:microsoft.com/office/officeart/2008/layout/VerticalCurvedList"/>
    <dgm:cxn modelId="{08CC1A10-087C-4CC2-A9ED-C7F33B7C3D53}" type="presParOf" srcId="{8CA85A53-049C-4608-9E46-FC2BE1B1A451}" destId="{2BC7BD0A-650B-42E8-899B-065889F4A25D}" srcOrd="0" destOrd="0" presId="urn:microsoft.com/office/officeart/2008/layout/VerticalCurvedList"/>
    <dgm:cxn modelId="{526A0046-25EC-400A-8023-CF6E690BEFF1}" type="presParOf" srcId="{E71FBC44-5B84-4635-AB49-C5691CF606A6}" destId="{039B388F-C082-4B3D-BDF5-570C6874B03D}" srcOrd="9" destOrd="0" presId="urn:microsoft.com/office/officeart/2008/layout/VerticalCurvedList"/>
    <dgm:cxn modelId="{45BDF2FA-6DA9-4005-B8F8-F38D4F3BEF98}" type="presParOf" srcId="{E71FBC44-5B84-4635-AB49-C5691CF606A6}" destId="{F87EB766-94BE-499C-BFB5-399A57B3BDEF}" srcOrd="10" destOrd="0" presId="urn:microsoft.com/office/officeart/2008/layout/VerticalCurvedList"/>
    <dgm:cxn modelId="{689AE5E4-4FEC-4F98-9363-081A974BC314}" type="presParOf" srcId="{F87EB766-94BE-499C-BFB5-399A57B3BDEF}" destId="{BC59C54A-67F5-47AE-9AC0-3149B2F58E7B}" srcOrd="0" destOrd="0" presId="urn:microsoft.com/office/officeart/2008/layout/VerticalCurvedList"/>
    <dgm:cxn modelId="{3DE48369-8E21-45B5-948B-30C61BBD21B8}" type="presParOf" srcId="{E71FBC44-5B84-4635-AB49-C5691CF606A6}" destId="{DB3EB870-71CF-44C1-9B59-2164413F01CA}" srcOrd="11" destOrd="0" presId="urn:microsoft.com/office/officeart/2008/layout/VerticalCurvedList"/>
    <dgm:cxn modelId="{3A4BE3B0-5C18-47A4-AC05-DE747E3EC5FF}" type="presParOf" srcId="{E71FBC44-5B84-4635-AB49-C5691CF606A6}" destId="{AC0E20B2-32B3-44B8-A19E-D3266C696234}" srcOrd="12" destOrd="0" presId="urn:microsoft.com/office/officeart/2008/layout/VerticalCurvedList"/>
    <dgm:cxn modelId="{1FEF46F1-51A2-47AE-BFBB-9D12478DD2CA}" type="presParOf" srcId="{AC0E20B2-32B3-44B8-A19E-D3266C696234}" destId="{18E36C54-3955-40DF-B5A1-8453BDB07F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6/30/2016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6/30/2016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0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65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60" y="0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map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92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038601"/>
            <a:ext cx="3886200" cy="2133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32004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6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575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95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39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682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34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615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3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862253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7862253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4539933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39933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1208836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8836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182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6911">
          <p15:clr>
            <a:srgbClr val="FBAE40"/>
          </p15:clr>
        </p15:guide>
        <p15:guide id="4" pos="76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61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038600"/>
            <a:ext cx="3886200" cy="2133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32004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9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36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5029200"/>
            <a:ext cx="7924800" cy="1143000"/>
          </a:xfrm>
        </p:spPr>
        <p:txBody>
          <a:bodyPr/>
          <a:lstStyle/>
          <a:p>
            <a:r>
              <a:rPr lang="en-US" dirty="0" smtClean="0"/>
              <a:t>- Dr. Matthew Loop (Georgia Association of Business Brokers only)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12" y="1828799"/>
            <a:ext cx="11811000" cy="2667001"/>
          </a:xfrm>
        </p:spPr>
        <p:txBody>
          <a:bodyPr>
            <a:normAutofit/>
          </a:bodyPr>
          <a:lstStyle/>
          <a:p>
            <a:r>
              <a:rPr lang="en-US" dirty="0" smtClean="0"/>
              <a:t>2016 Social Media strategies that multiply your income</a:t>
            </a:r>
            <a:br>
              <a:rPr lang="en-US" dirty="0" smtClean="0"/>
            </a:br>
            <a:r>
              <a:rPr lang="en-US" dirty="0" smtClean="0"/>
              <a:t> 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13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65" y="1828800"/>
            <a:ext cx="6525295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should you listen to 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3" y="1828800"/>
            <a:ext cx="5791200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9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231" y="1905000"/>
            <a:ext cx="6402363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3" y="1828800"/>
            <a:ext cx="65151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61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16" y="2495340"/>
            <a:ext cx="3000794" cy="3010320"/>
          </a:xfrm>
        </p:spPr>
      </p:pic>
    </p:spTree>
    <p:extLst>
      <p:ext uri="{BB962C8B-B14F-4D97-AF65-F5344CB8AC3E}">
        <p14:creationId xmlns:p14="http://schemas.microsoft.com/office/powerpoint/2010/main" val="22654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98" y="1905000"/>
            <a:ext cx="5550829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0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©2016 by Dr. Matthew Loop. All Rights Reserved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600200"/>
            <a:ext cx="9753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Reputation / social proof management (Google Maps, Yelp,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Facebook organic</a:t>
            </a:r>
          </a:p>
          <a:p>
            <a:r>
              <a:rPr lang="en-US" dirty="0" smtClean="0"/>
              <a:t>Pay per click advertising (Facebook, </a:t>
            </a:r>
            <a:r>
              <a:rPr lang="en-US" dirty="0" err="1" smtClean="0"/>
              <a:t>Adwords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Search Engine Optimization (SEO)</a:t>
            </a:r>
          </a:p>
          <a:p>
            <a:r>
              <a:rPr lang="en-US" dirty="0" smtClean="0"/>
              <a:t>Online Video (YouTube) and live streaming apps (Periscope)</a:t>
            </a:r>
          </a:p>
          <a:p>
            <a:r>
              <a:rPr lang="en-US" dirty="0" smtClean="0"/>
              <a:t>Blogging / Microblogging</a:t>
            </a:r>
          </a:p>
          <a:p>
            <a:r>
              <a:rPr lang="en-US" dirty="0" smtClean="0"/>
              <a:t>Photo sharing (Pinterest and Instagram)</a:t>
            </a:r>
          </a:p>
          <a:p>
            <a:r>
              <a:rPr lang="en-US" dirty="0" smtClean="0"/>
              <a:t>Podcasting (iTunes)</a:t>
            </a:r>
          </a:p>
          <a:p>
            <a:r>
              <a:rPr lang="en-US" dirty="0" smtClean="0"/>
              <a:t>News releases and publicity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44562"/>
          </a:xfrm>
        </p:spPr>
        <p:txBody>
          <a:bodyPr/>
          <a:lstStyle/>
          <a:p>
            <a:pPr algn="ctr"/>
            <a:r>
              <a:rPr lang="en-US" dirty="0" smtClean="0"/>
              <a:t>Pillars of Social Media outreach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8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©2016 by Dr. Matthew Loop. All Rights Reserved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10" y="1828800"/>
            <a:ext cx="7308605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44562"/>
          </a:xfrm>
        </p:spPr>
        <p:txBody>
          <a:bodyPr/>
          <a:lstStyle/>
          <a:p>
            <a:pPr algn="ctr"/>
            <a:r>
              <a:rPr lang="en-US" dirty="0" smtClean="0"/>
              <a:t>The social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2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©2016 by Dr. Matthew Loop. All Rights Reserved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905000"/>
            <a:ext cx="9753600" cy="4267200"/>
          </a:xfrm>
        </p:spPr>
        <p:txBody>
          <a:bodyPr/>
          <a:lstStyle/>
          <a:p>
            <a:r>
              <a:rPr lang="en-US" dirty="0" smtClean="0"/>
              <a:t>Over 1.5 BILLION users!</a:t>
            </a:r>
          </a:p>
          <a:p>
            <a:endParaRPr lang="en-US" dirty="0"/>
          </a:p>
          <a:p>
            <a:r>
              <a:rPr lang="en-US" altLang="en-US" dirty="0"/>
              <a:t>Organic, referral-based - free / earned</a:t>
            </a:r>
          </a:p>
          <a:p>
            <a:pPr>
              <a:buNone/>
            </a:pPr>
            <a:r>
              <a:rPr lang="en-US" altLang="en-US" i="1" dirty="0"/>
              <a:t>(business pages, </a:t>
            </a:r>
            <a:r>
              <a:rPr lang="en-US" altLang="en-US" i="1" dirty="0" smtClean="0"/>
              <a:t>groups, “likes</a:t>
            </a:r>
            <a:r>
              <a:rPr lang="en-US" altLang="en-US" i="1" dirty="0"/>
              <a:t>” “shares” “comments” “check-ins”)</a:t>
            </a:r>
          </a:p>
          <a:p>
            <a:endParaRPr lang="en-US" altLang="en-US" dirty="0"/>
          </a:p>
          <a:p>
            <a:r>
              <a:rPr lang="en-US" altLang="en-US" dirty="0"/>
              <a:t>Facebook Advertising - paid</a:t>
            </a:r>
          </a:p>
          <a:p>
            <a:pPr>
              <a:buNone/>
            </a:pPr>
            <a:r>
              <a:rPr lang="en-US" altLang="en-US" i="1" dirty="0"/>
              <a:t>(sponsored ads to the right and in the newsfeed, boosts)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©2016 by Dr. Matthew Loop. All Rights Reserved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495800"/>
          </a:xfrm>
        </p:spPr>
        <p:txBody>
          <a:bodyPr>
            <a:normAutofit/>
          </a:bodyPr>
          <a:lstStyle/>
          <a:p>
            <a:r>
              <a:rPr lang="en-US" altLang="en-US" dirty="0"/>
              <a:t>Set-up a personal account if you don’t have one</a:t>
            </a:r>
            <a:r>
              <a:rPr lang="en-US" altLang="en-US" dirty="0" smtClean="0"/>
              <a:t>. (lol… it’s 2016)</a:t>
            </a:r>
            <a:endParaRPr lang="en-US" altLang="en-US" dirty="0"/>
          </a:p>
          <a:p>
            <a:pPr>
              <a:buNone/>
            </a:pPr>
            <a:endParaRPr lang="en-US" altLang="en-US" dirty="0"/>
          </a:p>
          <a:p>
            <a:r>
              <a:rPr lang="en-US" altLang="en-US" dirty="0"/>
              <a:t>Go to Facebook.com/pages to set-up </a:t>
            </a:r>
            <a:r>
              <a:rPr lang="en-US" altLang="en-US" dirty="0" smtClean="0"/>
              <a:t>a “fan page” </a:t>
            </a:r>
            <a:r>
              <a:rPr lang="en-US" altLang="en-US" dirty="0"/>
              <a:t>for your </a:t>
            </a:r>
            <a:r>
              <a:rPr lang="en-US" altLang="en-US" dirty="0" smtClean="0"/>
              <a:t>business </a:t>
            </a:r>
            <a:r>
              <a:rPr lang="en-US" altLang="en-US" dirty="0"/>
              <a:t>(Page title is very important) Ex… </a:t>
            </a:r>
            <a:r>
              <a:rPr lang="en-US" altLang="en-US" i="1" dirty="0" smtClean="0"/>
              <a:t> </a:t>
            </a:r>
            <a:endParaRPr lang="en-US" altLang="en-US" i="1" dirty="0"/>
          </a:p>
          <a:p>
            <a:pPr>
              <a:buNone/>
            </a:pPr>
            <a:endParaRPr lang="en-US" altLang="en-US" i="1" dirty="0"/>
          </a:p>
          <a:p>
            <a:r>
              <a:rPr lang="en-US" altLang="en-US" dirty="0" smtClean="0"/>
              <a:t>Then go to Facebook.com/username </a:t>
            </a:r>
            <a:r>
              <a:rPr lang="en-US" altLang="en-US" dirty="0"/>
              <a:t>to select a vanity URL</a:t>
            </a:r>
          </a:p>
          <a:p>
            <a:pPr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020762"/>
          </a:xfrm>
        </p:spPr>
        <p:txBody>
          <a:bodyPr/>
          <a:lstStyle/>
          <a:p>
            <a:pPr algn="ctr"/>
            <a:r>
              <a:rPr lang="en-US" dirty="0" smtClean="0"/>
              <a:t>Action Steps to take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9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2" y="2057400"/>
            <a:ext cx="10972800" cy="2819400"/>
          </a:xfrm>
        </p:spPr>
        <p:txBody>
          <a:bodyPr>
            <a:normAutofit/>
          </a:bodyPr>
          <a:lstStyle/>
          <a:p>
            <a:pPr marL="45720"/>
            <a:r>
              <a:rPr lang="en-US" sz="3200" i="1" dirty="0" smtClean="0"/>
              <a:t>“There </a:t>
            </a:r>
            <a:r>
              <a:rPr lang="en-US" sz="3200" i="1" dirty="0"/>
              <a:t>is no passion to be found in playing small, in settling for a life that is less than the one you are capable of living.” </a:t>
            </a:r>
            <a:r>
              <a:rPr lang="en-US" sz="3600" i="1" dirty="0"/>
              <a:t/>
            </a:r>
            <a:br>
              <a:rPr lang="en-US" sz="3600" i="1" dirty="0"/>
            </a:br>
            <a:r>
              <a:rPr lang="en-US" sz="3600" dirty="0"/>
              <a:t>				</a:t>
            </a:r>
            <a:r>
              <a:rPr lang="en-US" sz="3600" dirty="0" smtClean="0"/>
              <a:t>			</a:t>
            </a:r>
            <a:r>
              <a:rPr lang="en-US" sz="2400" dirty="0" smtClean="0"/>
              <a:t>-- </a:t>
            </a:r>
            <a:r>
              <a:rPr lang="en-US" sz="2400" dirty="0"/>
              <a:t>Nelson Mandela</a:t>
            </a:r>
          </a:p>
        </p:txBody>
      </p:sp>
    </p:spTree>
    <p:extLst>
      <p:ext uri="{BB962C8B-B14F-4D97-AF65-F5344CB8AC3E}">
        <p14:creationId xmlns:p14="http://schemas.microsoft.com/office/powerpoint/2010/main" val="157883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79" y="1828800"/>
            <a:ext cx="6173067" cy="4343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412" y="381000"/>
            <a:ext cx="9143998" cy="868362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dirty="0" smtClean="0"/>
              <a:t>The Importance of Having a Large Quantity of Facebook Fans</a:t>
            </a:r>
            <a:endParaRPr lang="en-US" altLang="en-US" sz="3600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6812" y="1600200"/>
            <a:ext cx="7772400" cy="47561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Indicator of popularity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Creates trust quickly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More fans = more post views = more website visits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Good for search engine optimization (SEO)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44562"/>
          </a:xfrm>
        </p:spPr>
        <p:txBody>
          <a:bodyPr/>
          <a:lstStyle/>
          <a:p>
            <a:pPr algn="ctr"/>
            <a:r>
              <a:rPr lang="en-US" dirty="0"/>
              <a:t>How to get your first </a:t>
            </a:r>
            <a:r>
              <a:rPr lang="en-US" dirty="0" smtClean="0"/>
              <a:t>3,000 </a:t>
            </a:r>
            <a:r>
              <a:rPr lang="en-US" dirty="0"/>
              <a:t>fans Quickly</a:t>
            </a:r>
          </a:p>
        </p:txBody>
      </p:sp>
    </p:spTree>
    <p:extLst>
      <p:ext uri="{BB962C8B-B14F-4D97-AF65-F5344CB8AC3E}">
        <p14:creationId xmlns:p14="http://schemas.microsoft.com/office/powerpoint/2010/main" val="36554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Hold a contest to stimulate engagement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8" y="2676610"/>
            <a:ext cx="4708525" cy="264778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44562"/>
          </a:xfrm>
        </p:spPr>
        <p:txBody>
          <a:bodyPr/>
          <a:lstStyle/>
          <a:p>
            <a:pPr algn="ctr"/>
            <a:r>
              <a:rPr lang="en-US" dirty="0" smtClean="0"/>
              <a:t>Have a laptop or tablet in your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6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020762"/>
          </a:xfrm>
        </p:spPr>
        <p:txBody>
          <a:bodyPr/>
          <a:lstStyle/>
          <a:p>
            <a:pPr algn="ctr"/>
            <a:r>
              <a:rPr lang="en-US" dirty="0"/>
              <a:t>Run Joint venture promos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78" y="1905000"/>
            <a:ext cx="6520069" cy="42672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0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©2016 by Dr. Matthew Loop. All Rights Reserved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676400"/>
            <a:ext cx="9753600" cy="4772027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Invite </a:t>
            </a:r>
            <a:r>
              <a:rPr lang="en-US" altLang="en-US" dirty="0"/>
              <a:t>Your Email List and Subscribers</a:t>
            </a:r>
          </a:p>
          <a:p>
            <a:r>
              <a:rPr lang="en-US" altLang="en-US" dirty="0"/>
              <a:t>Embed Facebook Fan Page Widgets on Your Website</a:t>
            </a:r>
          </a:p>
          <a:p>
            <a:r>
              <a:rPr lang="en-US" altLang="en-US" dirty="0"/>
              <a:t>Add </a:t>
            </a:r>
            <a:r>
              <a:rPr lang="en-US" altLang="en-US" dirty="0" smtClean="0"/>
              <a:t>your URL to </a:t>
            </a:r>
            <a:r>
              <a:rPr lang="en-US" altLang="en-US" dirty="0"/>
              <a:t>Your Email Signature Block</a:t>
            </a:r>
          </a:p>
          <a:p>
            <a:r>
              <a:rPr lang="en-US" altLang="en-US" dirty="0" smtClean="0"/>
              <a:t>Use Facebook as your fan page to like, comment, etc.</a:t>
            </a:r>
            <a:endParaRPr lang="en-US" altLang="en-US" dirty="0"/>
          </a:p>
          <a:p>
            <a:r>
              <a:rPr lang="en-US" altLang="en-US" dirty="0"/>
              <a:t>Run Facebook Ads to a Your Facebook Page</a:t>
            </a:r>
          </a:p>
          <a:p>
            <a:r>
              <a:rPr lang="en-US" altLang="en-US" dirty="0"/>
              <a:t>Run a Contest and Only Members of Your Fan Page can </a:t>
            </a:r>
            <a:r>
              <a:rPr lang="en-US" altLang="en-US" dirty="0" smtClean="0"/>
              <a:t>Participate</a:t>
            </a:r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68362"/>
          </a:xfrm>
        </p:spPr>
        <p:txBody>
          <a:bodyPr/>
          <a:lstStyle/>
          <a:p>
            <a:pPr algn="ctr"/>
            <a:r>
              <a:rPr lang="en-US" dirty="0" smtClean="0"/>
              <a:t>How to get your first 3,000 fans Quickly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38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©2016 by Dr. Matthew Loop. All Rights Reserved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Link to your social media profiles and post</a:t>
            </a:r>
          </a:p>
          <a:p>
            <a:r>
              <a:rPr lang="en-US" altLang="en-US" dirty="0" smtClean="0"/>
              <a:t>Use Facebook’s check-in feature and incentivize clients to participate</a:t>
            </a:r>
          </a:p>
          <a:p>
            <a:r>
              <a:rPr lang="en-US" altLang="en-US" dirty="0" smtClean="0"/>
              <a:t>Use </a:t>
            </a:r>
            <a:r>
              <a:rPr lang="en-US" altLang="en-US" dirty="0"/>
              <a:t>Print Media, TV, or radio</a:t>
            </a:r>
          </a:p>
          <a:p>
            <a:r>
              <a:rPr lang="en-US" altLang="en-US" dirty="0" smtClean="0"/>
              <a:t>Timeline graphic branding</a:t>
            </a:r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020762"/>
          </a:xfrm>
        </p:spPr>
        <p:txBody>
          <a:bodyPr/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©2016 by Dr. Matthew Loop. All Rights Reserved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143000"/>
            <a:ext cx="9753600" cy="5105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altLang="en-US" dirty="0"/>
          </a:p>
          <a:p>
            <a:r>
              <a:rPr lang="en-US" altLang="en-US" dirty="0"/>
              <a:t>Update your social statuses on Facebook and other social networks at minimum of </a:t>
            </a:r>
            <a:r>
              <a:rPr lang="en-US" altLang="en-US" dirty="0" smtClean="0"/>
              <a:t>4x </a:t>
            </a:r>
            <a:r>
              <a:rPr lang="en-US" altLang="en-US" dirty="0"/>
              <a:t>per </a:t>
            </a:r>
            <a:r>
              <a:rPr lang="en-US" altLang="en-US" dirty="0" smtClean="0"/>
              <a:t>day. </a:t>
            </a:r>
            <a:r>
              <a:rPr lang="en-US" altLang="en-US" dirty="0"/>
              <a:t>Post high quality information, quotes of interest, </a:t>
            </a:r>
            <a:r>
              <a:rPr lang="en-US" altLang="en-US" dirty="0" smtClean="0"/>
              <a:t>pics, open-ended </a:t>
            </a:r>
            <a:r>
              <a:rPr lang="en-US" altLang="en-US" u="sng" dirty="0"/>
              <a:t>questions</a:t>
            </a:r>
            <a:r>
              <a:rPr lang="en-US" altLang="en-US" dirty="0" smtClean="0"/>
              <a:t>, tips, Facebook videos, blogs, </a:t>
            </a:r>
            <a:r>
              <a:rPr lang="en-US" altLang="en-US" dirty="0"/>
              <a:t>and graphics to build liking and trust</a:t>
            </a:r>
            <a:r>
              <a:rPr lang="en-US" altLang="en-US" dirty="0" smtClean="0"/>
              <a:t>.</a:t>
            </a:r>
          </a:p>
          <a:p>
            <a:pPr marL="45720" indent="0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020762"/>
          </a:xfrm>
        </p:spPr>
        <p:txBody>
          <a:bodyPr/>
          <a:lstStyle/>
          <a:p>
            <a:pPr algn="ctr"/>
            <a:r>
              <a:rPr lang="en-US" dirty="0" smtClean="0"/>
              <a:t>Important action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7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©2016 by Dr. Matthew Loop. All Rights Reserved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981200"/>
            <a:ext cx="9753600" cy="4191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Ask </a:t>
            </a:r>
            <a:r>
              <a:rPr lang="en-US" altLang="en-US" dirty="0"/>
              <a:t>questions </a:t>
            </a:r>
            <a:r>
              <a:rPr lang="en-US" altLang="en-US" dirty="0">
                <a:sym typeface="Wingdings" panose="05000000000000000000" pitchFamily="2" charset="2"/>
              </a:rPr>
              <a:t> stimulate engagement 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Comments are </a:t>
            </a:r>
            <a:r>
              <a:rPr lang="en-US" altLang="en-US" dirty="0" smtClean="0">
                <a:sym typeface="Wingdings" panose="05000000000000000000" pitchFamily="2" charset="2"/>
              </a:rPr>
              <a:t>key</a:t>
            </a:r>
            <a:endParaRPr lang="en-US" altLang="en-US" dirty="0">
              <a:sym typeface="Wingdings" panose="05000000000000000000" pitchFamily="2" charset="2"/>
            </a:endParaRPr>
          </a:p>
          <a:p>
            <a:r>
              <a:rPr lang="en-US" altLang="en-US" dirty="0">
                <a:sym typeface="Wingdings" panose="05000000000000000000" pitchFamily="2" charset="2"/>
              </a:rPr>
              <a:t>Image Caption Contests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Fill in the blank status </a:t>
            </a:r>
            <a:r>
              <a:rPr lang="en-US" altLang="en-US" dirty="0" smtClean="0">
                <a:sym typeface="Wingdings" panose="05000000000000000000" pitchFamily="2" charset="2"/>
              </a:rPr>
              <a:t>update</a:t>
            </a:r>
          </a:p>
          <a:p>
            <a:r>
              <a:rPr lang="en-US" altLang="en-US" dirty="0" smtClean="0">
                <a:sym typeface="Wingdings" panose="05000000000000000000" pitchFamily="2" charset="2"/>
              </a:rPr>
              <a:t>Post more frequently (4 times per day at minimum)</a:t>
            </a:r>
          </a:p>
          <a:p>
            <a:r>
              <a:rPr lang="en-US" altLang="en-US" dirty="0" smtClean="0">
                <a:sym typeface="Wingdings" panose="05000000000000000000" pitchFamily="2" charset="2"/>
              </a:rPr>
              <a:t>Use Facebook video (live and uploaded)</a:t>
            </a:r>
          </a:p>
          <a:p>
            <a:r>
              <a:rPr lang="en-US" altLang="en-US" dirty="0" smtClean="0">
                <a:sym typeface="Wingdings" panose="05000000000000000000" pitchFamily="2" charset="2"/>
              </a:rPr>
              <a:t>Review </a:t>
            </a:r>
            <a:r>
              <a:rPr lang="en-US" altLang="en-US" dirty="0">
                <a:sym typeface="Wingdings" panose="05000000000000000000" pitchFamily="2" charset="2"/>
              </a:rPr>
              <a:t>your Insights tab on your </a:t>
            </a:r>
            <a:r>
              <a:rPr lang="en-US" altLang="en-US" dirty="0" smtClean="0">
                <a:sym typeface="Wingdings" panose="05000000000000000000" pitchFamily="2" charset="2"/>
              </a:rPr>
              <a:t>Facebook business </a:t>
            </a:r>
            <a:r>
              <a:rPr lang="en-US" altLang="en-US" dirty="0">
                <a:sym typeface="Wingdings" panose="05000000000000000000" pitchFamily="2" charset="2"/>
              </a:rPr>
              <a:t>page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Beating the news Feed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©2016 by Dr. Matthew Loop. All Rights Reserved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3" y="2025559"/>
            <a:ext cx="9753600" cy="394988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020762"/>
          </a:xfrm>
        </p:spPr>
        <p:txBody>
          <a:bodyPr/>
          <a:lstStyle/>
          <a:p>
            <a:pPr algn="ctr"/>
            <a:r>
              <a:rPr lang="en-US" dirty="0" smtClean="0"/>
              <a:t>example of a “boosted” post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5"/>
          </p:nvPr>
        </p:nvSpPr>
        <p:spPr>
          <a:xfrm>
            <a:off x="7648892" y="1828799"/>
            <a:ext cx="3474720" cy="838201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Twitter.com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Instagram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connect - @</a:t>
            </a:r>
            <a:r>
              <a:rPr lang="en-US" dirty="0" err="1" smtClean="0"/>
              <a:t>MatthewLoop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r="3154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r="4571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r="45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69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©2016 by Dr. Matthew Loop. All Rights Reserved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981200"/>
            <a:ext cx="9753600" cy="4191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HOLY GRAIL of Facebook </a:t>
            </a:r>
            <a:r>
              <a:rPr lang="en-US" dirty="0" smtClean="0"/>
              <a:t>promotion. Unmatched ROI.</a:t>
            </a:r>
            <a:endParaRPr lang="en-US" dirty="0"/>
          </a:p>
          <a:p>
            <a:pPr marL="68263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I’ve spent over </a:t>
            </a:r>
            <a:r>
              <a:rPr lang="en-US" dirty="0" smtClean="0"/>
              <a:t>$500,000 </a:t>
            </a:r>
            <a:r>
              <a:rPr lang="en-US" dirty="0"/>
              <a:t>on Ads in the </a:t>
            </a:r>
            <a:r>
              <a:rPr lang="en-US" dirty="0" smtClean="0"/>
              <a:t>last few years and managed over 1 million for clients.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Flip a switch and flood your website with highly targeted traffic</a:t>
            </a:r>
          </a:p>
          <a:p>
            <a:pPr marL="68263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Ads appear in the news feed or on the right column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Facebook advertising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©2016 by Dr. Matthew Loop. All Rights Reserved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2672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Read the article in </a:t>
            </a:r>
            <a:r>
              <a:rPr lang="en-US" i="1" dirty="0" smtClean="0"/>
              <a:t>Social Media Made Me Rich</a:t>
            </a:r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201735"/>
          </a:xfrm>
        </p:spPr>
        <p:txBody>
          <a:bodyPr/>
          <a:lstStyle/>
          <a:p>
            <a:pPr algn="ctr"/>
            <a:r>
              <a:rPr lang="en-US" dirty="0" smtClean="0"/>
              <a:t>How I got 1,800 likes to one blog post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7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020762"/>
          </a:xfrm>
        </p:spPr>
        <p:txBody>
          <a:bodyPr/>
          <a:lstStyle/>
          <a:p>
            <a:pPr algn="ctr"/>
            <a:r>
              <a:rPr lang="en-US" dirty="0" smtClean="0"/>
              <a:t>Google My Business</a:t>
            </a:r>
            <a:endParaRPr lang="en-US" dirty="0"/>
          </a:p>
        </p:txBody>
      </p:sp>
      <p:pic>
        <p:nvPicPr>
          <p:cNvPr id="5" name="Content Placeholder 4" descr="google-places-listing-service-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889" y="2337008"/>
            <a:ext cx="4419047" cy="332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74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title="Population graphic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373727"/>
              </p:ext>
            </p:extLst>
          </p:nvPr>
        </p:nvGraphicFramePr>
        <p:xfrm>
          <a:off x="5865813" y="685800"/>
          <a:ext cx="5638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685800"/>
            <a:ext cx="4495800" cy="3200400"/>
          </a:xfrm>
        </p:spPr>
        <p:txBody>
          <a:bodyPr/>
          <a:lstStyle/>
          <a:p>
            <a:pPr algn="ctr"/>
            <a:r>
              <a:rPr lang="en-US" sz="3600" dirty="0" smtClean="0"/>
              <a:t>Why Google Maps?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What it looks like</a:t>
            </a:r>
            <a:br>
              <a:rPr lang="en-US" sz="4400" dirty="0" smtClean="0"/>
            </a:br>
            <a:r>
              <a:rPr lang="en-US" sz="2000" dirty="0" smtClean="0"/>
              <a:t>“Business Broker Atlanta”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668" y="1828800"/>
            <a:ext cx="4283490" cy="4343400"/>
          </a:xfrm>
        </p:spPr>
      </p:pic>
    </p:spTree>
    <p:extLst>
      <p:ext uri="{BB962C8B-B14F-4D97-AF65-F5344CB8AC3E}">
        <p14:creationId xmlns:p14="http://schemas.microsoft.com/office/powerpoint/2010/main" val="232488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sz="4400" dirty="0" smtClean="0"/>
              <a:t>Do </a:t>
            </a:r>
            <a:r>
              <a:rPr lang="en-US" sz="4400" dirty="0"/>
              <a:t>you have a </a:t>
            </a:r>
            <a:r>
              <a:rPr lang="en-US" sz="4400" dirty="0" smtClean="0"/>
              <a:t>Google </a:t>
            </a:r>
            <a:r>
              <a:rPr lang="en-US" sz="4400" dirty="0"/>
              <a:t>Maps listing?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828800"/>
            <a:ext cx="10972800" cy="43434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en-US" sz="4000" dirty="0" smtClean="0"/>
          </a:p>
          <a:p>
            <a:pPr marL="45720" indent="0" algn="ctr">
              <a:buNone/>
            </a:pPr>
            <a:endParaRPr lang="en-US" sz="4000" dirty="0"/>
          </a:p>
          <a:p>
            <a:pPr marL="45720" indent="0" algn="ctr">
              <a:buNone/>
            </a:pPr>
            <a:r>
              <a:rPr lang="en-US" sz="4000" dirty="0" smtClean="0"/>
              <a:t>If you have a Maps listing, are you on the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page?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3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US" sz="4400" dirty="0" smtClean="0"/>
          </a:p>
          <a:p>
            <a:pPr marL="45720" indent="0" algn="ctr">
              <a:buNone/>
            </a:pPr>
            <a:r>
              <a:rPr lang="en-US" sz="4400" dirty="0" smtClean="0"/>
              <a:t>Do you have any reviews?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US" sz="4400" dirty="0" smtClean="0"/>
          </a:p>
          <a:p>
            <a:pPr marL="45720" indent="0" algn="ctr">
              <a:buNone/>
            </a:pPr>
            <a:r>
              <a:rPr lang="en-US" sz="4400" dirty="0" smtClean="0"/>
              <a:t>Do you have the most reviews?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US" sz="4400" dirty="0" smtClean="0"/>
          </a:p>
          <a:p>
            <a:pPr marL="45720" indent="0" algn="ctr">
              <a:buNone/>
            </a:pPr>
            <a:r>
              <a:rPr lang="en-US" sz="4400" dirty="0" smtClean="0"/>
              <a:t>Do you have a NEGATIVE review?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7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sz="2800" dirty="0" smtClean="0"/>
              <a:t>DCincome.com/go/</a:t>
            </a:r>
            <a:r>
              <a:rPr lang="en-US" sz="2800" dirty="0" err="1" smtClean="0"/>
              <a:t>BloggingSuccess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Free blogging Success blueprint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602" y="1828800"/>
            <a:ext cx="4741621" cy="4343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Your Name (or Business name)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Look for your listing first </a:t>
            </a:r>
          </a:p>
          <a:p>
            <a:pPr marL="45720" indent="0">
              <a:buNone/>
            </a:pPr>
            <a:endParaRPr lang="en-US" sz="2800" dirty="0" smtClean="0"/>
          </a:p>
          <a:p>
            <a:r>
              <a:rPr lang="en-US" sz="2800" dirty="0" smtClean="0"/>
              <a:t>Google.com/</a:t>
            </a:r>
            <a:r>
              <a:rPr lang="en-US" sz="2800" dirty="0" err="1" smtClean="0"/>
              <a:t>MyBusiness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to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Profile completed</a:t>
            </a:r>
          </a:p>
          <a:p>
            <a:r>
              <a:rPr lang="en-US" dirty="0" smtClean="0"/>
              <a:t>Proper category selected</a:t>
            </a:r>
          </a:p>
          <a:p>
            <a:r>
              <a:rPr lang="en-US" dirty="0" smtClean="0"/>
              <a:t>Keyword in business description</a:t>
            </a:r>
          </a:p>
          <a:p>
            <a:r>
              <a:rPr lang="en-US" dirty="0" smtClean="0"/>
              <a:t>Listing verified</a:t>
            </a:r>
          </a:p>
          <a:p>
            <a:r>
              <a:rPr lang="en-US" dirty="0" smtClean="0"/>
              <a:t>Citations</a:t>
            </a:r>
          </a:p>
          <a:p>
            <a:r>
              <a:rPr lang="en-US" dirty="0" smtClean="0"/>
              <a:t>Reviews</a:t>
            </a:r>
          </a:p>
          <a:p>
            <a:r>
              <a:rPr lang="en-US" dirty="0" smtClean="0"/>
              <a:t>Traffic to your business website</a:t>
            </a:r>
          </a:p>
          <a:p>
            <a:r>
              <a:rPr lang="en-US" dirty="0" smtClean="0"/>
              <a:t>Distance to town center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maps ranking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1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80" y="1828800"/>
            <a:ext cx="4221265" cy="4343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9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US" sz="5400" dirty="0" smtClean="0"/>
          </a:p>
          <a:p>
            <a:pPr marL="45720" indent="0" algn="ctr">
              <a:buNone/>
            </a:pPr>
            <a:r>
              <a:rPr lang="en-US" sz="5400" dirty="0" smtClean="0"/>
              <a:t>The Script</a:t>
            </a:r>
            <a:endParaRPr lang="en-US" sz="5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9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US" sz="4800" smtClean="0"/>
          </a:p>
          <a:p>
            <a:pPr marL="45720" indent="0" algn="ctr">
              <a:buNone/>
            </a:pPr>
            <a:r>
              <a:rPr lang="en-US" sz="4800" smtClean="0"/>
              <a:t>The </a:t>
            </a:r>
            <a:r>
              <a:rPr lang="en-US" sz="4800" dirty="0" smtClean="0"/>
              <a:t>money is in the follow-up</a:t>
            </a:r>
            <a:endParaRPr lang="en-US" sz="4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US" sz="3200" dirty="0" smtClean="0"/>
          </a:p>
          <a:p>
            <a:pPr marL="45720" indent="0" algn="ctr">
              <a:buNone/>
            </a:pPr>
            <a:endParaRPr lang="en-US" sz="3200" dirty="0"/>
          </a:p>
          <a:p>
            <a:pPr marL="45720" indent="0" algn="ctr">
              <a:buNone/>
            </a:pPr>
            <a:r>
              <a:rPr lang="en-US" sz="3600" dirty="0" smtClean="0"/>
              <a:t>Imagine if you implemented this 6 months ago.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9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88" y="2424112"/>
            <a:ext cx="4210050" cy="31527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#1 Social proof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US" sz="5400" dirty="0" smtClean="0"/>
          </a:p>
          <a:p>
            <a:pPr marL="45720" indent="0" algn="ctr">
              <a:buNone/>
            </a:pPr>
            <a:r>
              <a:rPr lang="en-US" sz="5400" dirty="0" smtClean="0"/>
              <a:t>Plan </a:t>
            </a:r>
            <a:r>
              <a:rPr lang="en-US" sz="5400" dirty="0"/>
              <a:t>of </a:t>
            </a:r>
            <a:r>
              <a:rPr lang="en-US" sz="5400" dirty="0" smtClean="0"/>
              <a:t>Action</a:t>
            </a:r>
            <a:endParaRPr lang="en-US" sz="5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2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Mistake to Avoid #1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Inconsistency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800" dirty="0" smtClean="0"/>
          </a:p>
          <a:p>
            <a:pPr marL="45720" indent="0" algn="ctr">
              <a:buNone/>
            </a:pPr>
            <a:endParaRPr lang="en-US" sz="4800" dirty="0" smtClean="0"/>
          </a:p>
          <a:p>
            <a:pPr marL="45720" indent="0">
              <a:buNone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 of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2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Mistake to Avoid #2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Not getting started</a:t>
            </a:r>
          </a:p>
          <a:p>
            <a:pPr marL="0" indent="0" algn="ctr">
              <a:buNone/>
            </a:pPr>
            <a:r>
              <a:rPr lang="en-US" dirty="0" smtClean="0"/>
              <a:t>(It’s 2016!!)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8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Mistake to Avoid #3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Going at it without professional guidance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sz="4800" dirty="0" smtClean="0"/>
          </a:p>
          <a:p>
            <a:pPr marL="45720" indent="0" algn="ctr">
              <a:buNone/>
            </a:pPr>
            <a:r>
              <a:rPr lang="en-US" sz="4800" dirty="0" smtClean="0"/>
              <a:t>I don’t have the time.</a:t>
            </a:r>
            <a:endParaRPr lang="en-US" sz="4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Excuse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4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US" sz="4800" dirty="0" smtClean="0"/>
          </a:p>
          <a:p>
            <a:pPr marL="45720" indent="0" algn="ctr">
              <a:buNone/>
            </a:pPr>
            <a:r>
              <a:rPr lang="en-US" sz="4800" dirty="0" smtClean="0"/>
              <a:t>I’m not a computer geek.</a:t>
            </a:r>
            <a:endParaRPr lang="en-US" sz="4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Excuse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7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©2016 by Dr. Matthew Loop. All Rights Reserved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US" sz="5400" dirty="0" smtClean="0"/>
          </a:p>
          <a:p>
            <a:pPr marL="45720" indent="0" algn="ctr">
              <a:buNone/>
            </a:pPr>
            <a:r>
              <a:rPr lang="en-US" sz="5400" dirty="0" smtClean="0"/>
              <a:t>3 Types of Brokers, Attorneys, and Bankers Here</a:t>
            </a:r>
            <a:endParaRPr lang="en-US" sz="5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©2016 by Dr. Matthew Loop. All Rights Reserved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US" sz="5400" dirty="0" smtClean="0"/>
          </a:p>
          <a:p>
            <a:pPr marL="45720" indent="0" algn="ctr">
              <a:buNone/>
            </a:pPr>
            <a:r>
              <a:rPr lang="en-US" sz="5400" dirty="0" smtClean="0"/>
              <a:t>For those in category 2 and 3</a:t>
            </a:r>
            <a:endParaRPr lang="en-US" sz="5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3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©2016 by Dr. Matthew Loop. All Rights Reserved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US" sz="4400" dirty="0" smtClean="0"/>
          </a:p>
          <a:p>
            <a:pPr marL="45720" indent="0" algn="ctr">
              <a:buNone/>
            </a:pPr>
            <a:r>
              <a:rPr lang="en-US" sz="4400" dirty="0" smtClean="0"/>
              <a:t>Professional guidance and mentorship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1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©2016 by Dr. Matthew Loop. All Rights Reserved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US" sz="4400" dirty="0" smtClean="0"/>
          </a:p>
          <a:p>
            <a:pPr marL="45720" indent="0" algn="ctr">
              <a:buNone/>
            </a:pPr>
            <a:r>
              <a:rPr lang="en-US" sz="4400" dirty="0" smtClean="0"/>
              <a:t>I’ve encountered any obstacle and challenge you’ll face with social media.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3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©2016 by Dr. Matthew Loop. All Rights Reserved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selling paperback – featured on Forbes, ABC, NBC, FOX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27011"/>
            <a:ext cx="9753600" cy="10683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Introducing “Social Media made me rich”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096962"/>
          </a:xfrm>
        </p:spPr>
        <p:txBody>
          <a:bodyPr/>
          <a:lstStyle/>
          <a:p>
            <a:pPr algn="ctr"/>
            <a:r>
              <a:rPr lang="en-US" dirty="0" smtClean="0"/>
              <a:t>Read what 73 customers had to say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17" y="2152392"/>
            <a:ext cx="9440592" cy="3696216"/>
          </a:xfrm>
        </p:spPr>
      </p:pic>
    </p:spTree>
    <p:extLst>
      <p:ext uri="{BB962C8B-B14F-4D97-AF65-F5344CB8AC3E}">
        <p14:creationId xmlns:p14="http://schemas.microsoft.com/office/powerpoint/2010/main" val="217865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pPr marL="45720" indent="0" algn="ctr">
              <a:buNone/>
            </a:pPr>
            <a:r>
              <a:rPr lang="en-US" sz="4800" dirty="0" smtClean="0"/>
              <a:t>Evolution </a:t>
            </a:r>
            <a:endParaRPr lang="en-US" sz="4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1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©2016 by Dr. Matthew Loop. All Rights Reserved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142999"/>
            <a:ext cx="9753600" cy="5305427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Facebook organic referral marketing strategies</a:t>
            </a:r>
          </a:p>
          <a:p>
            <a:r>
              <a:rPr lang="en-US" altLang="en-US" dirty="0"/>
              <a:t>Facebook </a:t>
            </a:r>
            <a:r>
              <a:rPr lang="en-US" altLang="en-US" dirty="0" smtClean="0"/>
              <a:t>advertising strategies  </a:t>
            </a:r>
            <a:endParaRPr lang="en-US" altLang="en-US" dirty="0"/>
          </a:p>
          <a:p>
            <a:r>
              <a:rPr lang="en-US" altLang="en-US" dirty="0"/>
              <a:t>Google+ Local </a:t>
            </a:r>
            <a:r>
              <a:rPr lang="en-US" altLang="en-US" dirty="0" smtClean="0"/>
              <a:t>marketing </a:t>
            </a:r>
            <a:r>
              <a:rPr lang="en-US" altLang="en-US" dirty="0"/>
              <a:t>(formerly Google Places/Maps)</a:t>
            </a:r>
          </a:p>
          <a:p>
            <a:r>
              <a:rPr lang="en-US" altLang="en-US" dirty="0"/>
              <a:t>Search Engine Optimization (SEO)</a:t>
            </a:r>
          </a:p>
          <a:p>
            <a:r>
              <a:rPr lang="en-US" altLang="en-US" dirty="0"/>
              <a:t>Instagram Marketing </a:t>
            </a:r>
          </a:p>
          <a:p>
            <a:r>
              <a:rPr lang="en-US" altLang="en-US" dirty="0"/>
              <a:t>Pinterest Marketing for your </a:t>
            </a:r>
            <a:r>
              <a:rPr lang="en-US" altLang="en-US" dirty="0" smtClean="0"/>
              <a:t>business </a:t>
            </a:r>
            <a:endParaRPr lang="en-US" altLang="en-US" dirty="0"/>
          </a:p>
          <a:p>
            <a:r>
              <a:rPr lang="en-US" altLang="en-US" dirty="0"/>
              <a:t>YouTube Video Marketing</a:t>
            </a:r>
          </a:p>
          <a:p>
            <a:r>
              <a:rPr lang="en-US" altLang="en-US" dirty="0"/>
              <a:t>Blog </a:t>
            </a:r>
            <a:r>
              <a:rPr lang="en-US" altLang="en-US" dirty="0" smtClean="0"/>
              <a:t>Outreach, Distribution, and Marketing</a:t>
            </a:r>
            <a:endParaRPr lang="en-US" altLang="en-US" dirty="0"/>
          </a:p>
          <a:p>
            <a:r>
              <a:rPr lang="en-US" altLang="en-US" dirty="0"/>
              <a:t>Twitter Marketing </a:t>
            </a:r>
            <a:r>
              <a:rPr lang="en-US" altLang="en-US" dirty="0" smtClean="0"/>
              <a:t>for Businesses</a:t>
            </a:r>
            <a:endParaRPr lang="en-US" altLang="en-US" dirty="0"/>
          </a:p>
          <a:p>
            <a:r>
              <a:rPr lang="en-US" altLang="en-US" dirty="0"/>
              <a:t>Outsourcing and Leveraging</a:t>
            </a:r>
          </a:p>
          <a:p>
            <a:r>
              <a:rPr lang="en-US" altLang="en-US" dirty="0" smtClean="0"/>
              <a:t>Positioning training and </a:t>
            </a:r>
            <a:r>
              <a:rPr lang="en-US" altLang="en-US" dirty="0"/>
              <a:t>Much more…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15962"/>
          </a:xfrm>
        </p:spPr>
        <p:txBody>
          <a:bodyPr/>
          <a:lstStyle/>
          <a:p>
            <a:pPr algn="ctr"/>
            <a:r>
              <a:rPr lang="en-US" dirty="0" smtClean="0"/>
              <a:t>What you 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©2016 by Dr. Matthew Loop. All Rights Reserved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Strategy</a:t>
            </a:r>
          </a:p>
          <a:p>
            <a:r>
              <a:rPr lang="en-US" dirty="0" smtClean="0"/>
              <a:t>Traffic</a:t>
            </a:r>
          </a:p>
          <a:p>
            <a:r>
              <a:rPr lang="en-US" dirty="0" smtClean="0"/>
              <a:t>Top Google rankings</a:t>
            </a:r>
          </a:p>
          <a:p>
            <a:r>
              <a:rPr lang="en-US" dirty="0" smtClean="0"/>
              <a:t>PR</a:t>
            </a:r>
          </a:p>
          <a:p>
            <a:r>
              <a:rPr lang="en-US" dirty="0" smtClean="0"/>
              <a:t>More new leads, clients, and deals</a:t>
            </a:r>
          </a:p>
          <a:p>
            <a:r>
              <a:rPr lang="en-US" dirty="0" smtClean="0"/>
              <a:t>Set of skills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it will do for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US" sz="2800" dirty="0" smtClean="0"/>
          </a:p>
          <a:p>
            <a:pPr marL="45720" indent="0" algn="ctr">
              <a:buNone/>
            </a:pPr>
            <a:endParaRPr lang="en-US" sz="2800" dirty="0"/>
          </a:p>
          <a:p>
            <a:pPr marL="45720" indent="0" algn="ctr">
              <a:buNone/>
            </a:pPr>
            <a:r>
              <a:rPr lang="en-US" sz="9600" dirty="0" smtClean="0">
                <a:solidFill>
                  <a:srgbClr val="00B050"/>
                </a:solidFill>
              </a:rPr>
              <a:t>$29.97 </a:t>
            </a:r>
          </a:p>
          <a:p>
            <a:pPr marL="45720" indent="0">
              <a:buNone/>
            </a:pPr>
            <a:endParaRPr lang="en-US" sz="2800" dirty="0"/>
          </a:p>
          <a:p>
            <a:pPr marL="45720" indent="0">
              <a:buNone/>
            </a:pPr>
            <a:r>
              <a:rPr lang="en-US" sz="2800" dirty="0" smtClean="0"/>
              <a:t> </a:t>
            </a:r>
            <a:endParaRPr lang="en-US" sz="4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683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Investment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24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dirty="0" smtClean="0"/>
          </a:p>
          <a:p>
            <a:r>
              <a:rPr lang="en-US" dirty="0" err="1" smtClean="0"/>
              <a:t>Quickstart</a:t>
            </a:r>
            <a:r>
              <a:rPr lang="en-US" dirty="0" smtClean="0"/>
              <a:t> mp3 ($97)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My 7 figure rolodex ($497)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2" y="304800"/>
            <a:ext cx="9677398" cy="852067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$594 in Free Bonuses (for today)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096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©2016 by Dr. Matthew Loop. All Rights Reserved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If you like the of attracting more leads and clients each month from Facebook, YouTube, Google, </a:t>
            </a:r>
            <a:r>
              <a:rPr lang="en-US" sz="2800" dirty="0" err="1" smtClean="0"/>
              <a:t>etc</a:t>
            </a:r>
            <a:r>
              <a:rPr lang="en-US" sz="2800" dirty="0" smtClean="0"/>
              <a:t>… without spending any money on traditional “old school” advertising</a:t>
            </a:r>
          </a:p>
          <a:p>
            <a:pPr marL="45720" indent="0">
              <a:buNone/>
            </a:pPr>
            <a:endParaRPr lang="en-US" sz="2800" dirty="0" smtClean="0"/>
          </a:p>
          <a:p>
            <a:r>
              <a:rPr lang="en-US" sz="2800" dirty="0" smtClean="0"/>
              <a:t>Grab a copy of </a:t>
            </a:r>
            <a:r>
              <a:rPr lang="en-US" sz="2800" i="1" dirty="0" smtClean="0"/>
              <a:t>Social Media Made Me Rich </a:t>
            </a:r>
            <a:r>
              <a:rPr lang="en-US" sz="2800" dirty="0" smtClean="0"/>
              <a:t>today.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Here’s what to do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2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020762"/>
          </a:xfrm>
        </p:spPr>
        <p:txBody>
          <a:bodyPr/>
          <a:lstStyle/>
          <a:p>
            <a:pPr algn="ctr"/>
            <a:r>
              <a:rPr lang="en-US" dirty="0" smtClean="0"/>
              <a:t>Private Coaching and Immersion Days?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800" dirty="0" smtClean="0"/>
          </a:p>
          <a:p>
            <a:pPr marL="45720" indent="0">
              <a:buNone/>
            </a:pPr>
            <a:endParaRPr lang="en-US" sz="2800" dirty="0"/>
          </a:p>
          <a:p>
            <a:pPr marL="45720" indent="0" algn="ctr">
              <a:buNone/>
            </a:pPr>
            <a:r>
              <a:rPr lang="en-US" sz="4800" dirty="0" smtClean="0"/>
              <a:t>Celebrity expert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4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800" dirty="0" smtClean="0"/>
          </a:p>
          <a:p>
            <a:pPr marL="45720" indent="0" algn="ctr">
              <a:buNone/>
            </a:pPr>
            <a:r>
              <a:rPr lang="en-US" sz="4800" dirty="0" smtClean="0"/>
              <a:t>Systematize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7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by Dr. Matthew Loop. All Rights Reserved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pPr marL="45720" indent="0" algn="ctr">
              <a:buNone/>
            </a:pPr>
            <a:r>
              <a:rPr lang="en-US" sz="4800" dirty="0" smtClean="0"/>
              <a:t>Professional Income</a:t>
            </a:r>
            <a:endParaRPr lang="en-US" sz="4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te history repor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State history report presentation" id="{08D4E78C-E0D3-4CFA-9016-66440778EFE9}" vid="{8F138FB4-2C5F-4CC0-8028-C935752623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481E2F4-73D7-459B-8CF0-162726C90D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State history report presentation</Template>
  <TotalTime>0</TotalTime>
  <Words>1698</Words>
  <Application>Microsoft Office PowerPoint</Application>
  <PresentationFormat>Custom</PresentationFormat>
  <Paragraphs>292</Paragraphs>
  <Slides>65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State history report presentation</vt:lpstr>
      <vt:lpstr>2016 Social Media strategies that multiply your income   </vt:lpstr>
      <vt:lpstr>“There is no passion to be found in playing small, in settling for a life that is less than the one you are capable of living.”         -- Nelson Mandela</vt:lpstr>
      <vt:lpstr>Let’s connect - @MatthewLoop</vt:lpstr>
      <vt:lpstr>Free blogging Success blueprint</vt:lpstr>
      <vt:lpstr>Goal of today</vt:lpstr>
      <vt:lpstr> </vt:lpstr>
      <vt:lpstr> </vt:lpstr>
      <vt:lpstr> </vt:lpstr>
      <vt:lpstr> </vt:lpstr>
      <vt:lpstr>Why should you listen to 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Pillars of Social Media outreach</vt:lpstr>
      <vt:lpstr>The social network</vt:lpstr>
      <vt:lpstr>Facebook</vt:lpstr>
      <vt:lpstr>Action Steps to take</vt:lpstr>
      <vt:lpstr>PowerPoint Presentation</vt:lpstr>
      <vt:lpstr>The Importance of Having a Large Quantity of Facebook Fans</vt:lpstr>
      <vt:lpstr>How to get your first 3,000 fans Quickly</vt:lpstr>
      <vt:lpstr>Have a laptop or tablet in your Business</vt:lpstr>
      <vt:lpstr>Run Joint venture promos</vt:lpstr>
      <vt:lpstr>How to get your first 3,000 fans Quickly</vt:lpstr>
      <vt:lpstr>Cont…</vt:lpstr>
      <vt:lpstr>Important action steps</vt:lpstr>
      <vt:lpstr>Beating the news Feed filter</vt:lpstr>
      <vt:lpstr>example of a “boosted” post</vt:lpstr>
      <vt:lpstr>Facebook advertising </vt:lpstr>
      <vt:lpstr>How I got 1,800 likes to one blog post</vt:lpstr>
      <vt:lpstr>Google My Business</vt:lpstr>
      <vt:lpstr>Why Google Maps?</vt:lpstr>
      <vt:lpstr>What it looks like “Business Broker Atlanta”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 Your Name (or Business name)</vt:lpstr>
      <vt:lpstr>Where to start</vt:lpstr>
      <vt:lpstr>Google maps ranking factors</vt:lpstr>
      <vt:lpstr>PowerPoint Presentation</vt:lpstr>
      <vt:lpstr>PowerPoint Presentation</vt:lpstr>
      <vt:lpstr>PowerPoint Presentation</vt:lpstr>
      <vt:lpstr>PowerPoint Presentation</vt:lpstr>
      <vt:lpstr>My #1 Social proof rule</vt:lpstr>
      <vt:lpstr>PowerPoint Presentation</vt:lpstr>
      <vt:lpstr>Mistake to Avoid #1</vt:lpstr>
      <vt:lpstr>Mistake to Avoid #2</vt:lpstr>
      <vt:lpstr>Mistake to Avoid #3</vt:lpstr>
      <vt:lpstr>Excuse 1</vt:lpstr>
      <vt:lpstr>Excuse 2</vt:lpstr>
      <vt:lpstr> </vt:lpstr>
      <vt:lpstr>PowerPoint Presentation</vt:lpstr>
      <vt:lpstr>PowerPoint Presentation</vt:lpstr>
      <vt:lpstr>PowerPoint Presentation</vt:lpstr>
      <vt:lpstr>Introducing “Social Media made me rich”</vt:lpstr>
      <vt:lpstr>Read what 73 customers had to say</vt:lpstr>
      <vt:lpstr>What you get</vt:lpstr>
      <vt:lpstr>What it will do for you</vt:lpstr>
      <vt:lpstr>Investment</vt:lpstr>
      <vt:lpstr>$594 in Free Bonuses (for today)</vt:lpstr>
      <vt:lpstr>Here’s what to do next</vt:lpstr>
      <vt:lpstr>Private Coaching and Immersion Days?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2015-04-18T13:51:08Z</dcterms:created>
  <dcterms:modified xsi:type="dcterms:W3CDTF">2016-06-30T14:44:57Z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TC034605819991</vt:lpwstr>
  </property>
</Properties>
</file>