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70" r:id="rId6"/>
    <p:sldId id="271" r:id="rId7"/>
    <p:sldId id="272" r:id="rId8"/>
    <p:sldId id="268" r:id="rId9"/>
    <p:sldId id="262" r:id="rId10"/>
    <p:sldId id="266" r:id="rId11"/>
    <p:sldId id="269"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A9AB88-3F42-4C17-800B-03EC90F91AC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203508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9AB88-3F42-4C17-800B-03EC90F91AC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328080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9AB88-3F42-4C17-800B-03EC90F91AC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194422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9AB88-3F42-4C17-800B-03EC90F91AC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350500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9AB88-3F42-4C17-800B-03EC90F91AC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93002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A9AB88-3F42-4C17-800B-03EC90F91AC9}"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106540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A9AB88-3F42-4C17-800B-03EC90F91AC9}" type="datetimeFigureOut">
              <a:rPr lang="en-US" smtClean="0"/>
              <a:pPr/>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115991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A9AB88-3F42-4C17-800B-03EC90F91AC9}" type="datetimeFigureOut">
              <a:rPr lang="en-US" smtClean="0"/>
              <a:pPr/>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44466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9AB88-3F42-4C17-800B-03EC90F91AC9}" type="datetimeFigureOut">
              <a:rPr lang="en-US" smtClean="0"/>
              <a:pPr/>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246136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9AB88-3F42-4C17-800B-03EC90F91AC9}"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366040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9AB88-3F42-4C17-800B-03EC90F91AC9}"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361094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9AB88-3F42-4C17-800B-03EC90F91AC9}" type="datetimeFigureOut">
              <a:rPr lang="en-US" smtClean="0"/>
              <a:pPr/>
              <a:t>4/26/2016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F6838-F90C-45DA-BFB5-3BD5A190C5E1}" type="slidenum">
              <a:rPr lang="en-US" smtClean="0"/>
              <a:pPr/>
              <a:t>‹#›</a:t>
            </a:fld>
            <a:endParaRPr lang="en-US"/>
          </a:p>
        </p:txBody>
      </p:sp>
    </p:spTree>
    <p:extLst>
      <p:ext uri="{BB962C8B-B14F-4D97-AF65-F5344CB8AC3E}">
        <p14:creationId xmlns:p14="http://schemas.microsoft.com/office/powerpoint/2010/main" xmlns="" val="2087813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eels@thebrandbank.com" TargetMode="External"/><Relationship Id="rId2" Type="http://schemas.openxmlformats.org/officeDocument/2006/relationships/hyperlink" Target="mailto:skite@signaturebankga.com" TargetMode="External"/><Relationship Id="rId1" Type="http://schemas.openxmlformats.org/officeDocument/2006/relationships/slideLayout" Target="../slideLayouts/slideLayout2.xml"/><Relationship Id="rId4" Type="http://schemas.openxmlformats.org/officeDocument/2006/relationships/hyperlink" Target="mailto:Cheryl.beer@piedmontbankonline.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981200"/>
          </a:xfrm>
        </p:spPr>
        <p:txBody>
          <a:bodyPr>
            <a:normAutofit/>
          </a:bodyPr>
          <a:lstStyle/>
          <a:p>
            <a:pPr lvl="0"/>
            <a:r>
              <a:rPr lang="en-US" altLang="en-US" sz="2000" b="1"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
            </a:r>
            <a:br>
              <a:rPr lang="en-US" altLang="en-US" sz="2000" b="1"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br>
            <a:r>
              <a:rPr lang="en-US" altLang="en-US" sz="3600" b="1"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The Business Broker’s Guide to SBA</a:t>
            </a:r>
            <a:endParaRPr lang="en-US" sz="3600" b="1" dirty="0">
              <a:solidFill>
                <a:srgbClr val="C00000"/>
              </a:solidFill>
            </a:endParaRPr>
          </a:p>
        </p:txBody>
      </p:sp>
      <p:sp>
        <p:nvSpPr>
          <p:cNvPr id="3" name="Subtitle 2"/>
          <p:cNvSpPr>
            <a:spLocks noGrp="1"/>
          </p:cNvSpPr>
          <p:nvPr>
            <p:ph type="subTitle" idx="1"/>
          </p:nvPr>
        </p:nvSpPr>
        <p:spPr>
          <a:xfrm>
            <a:off x="1447800" y="5181600"/>
            <a:ext cx="6400800" cy="1143000"/>
          </a:xfrm>
        </p:spPr>
        <p:txBody>
          <a:bodyPr>
            <a:normAutofit/>
          </a:bodyPr>
          <a:lstStyle/>
          <a:p>
            <a:r>
              <a:rPr lang="en-US" sz="2000" b="1" dirty="0" smtClean="0">
                <a:solidFill>
                  <a:schemeClr val="tx2"/>
                </a:solidFill>
              </a:rPr>
              <a:t>Susan Kite</a:t>
            </a:r>
          </a:p>
          <a:p>
            <a:r>
              <a:rPr lang="en-US" sz="2000" b="1" dirty="0" smtClean="0">
                <a:solidFill>
                  <a:schemeClr val="tx2"/>
                </a:solidFill>
              </a:rPr>
              <a:t>Kim Eells</a:t>
            </a:r>
            <a:endParaRPr lang="en-US" sz="2000" b="1" dirty="0">
              <a:solidFill>
                <a:schemeClr val="tx2"/>
              </a:solidFill>
            </a:endParaRPr>
          </a:p>
          <a:p>
            <a:r>
              <a:rPr lang="en-US" sz="2000" b="1" dirty="0" smtClean="0">
                <a:solidFill>
                  <a:schemeClr val="tx2"/>
                </a:solidFill>
              </a:rPr>
              <a:t>Cheryl Beer</a:t>
            </a:r>
          </a:p>
          <a:p>
            <a:endParaRPr lang="en-US" b="1" dirty="0">
              <a:solidFill>
                <a:schemeClr val="tx2"/>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29000" y="3657600"/>
            <a:ext cx="2438400" cy="12385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79579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a:solidFill>
                  <a:srgbClr val="C00000"/>
                </a:solidFill>
              </a:rPr>
              <a:t>Why </a:t>
            </a:r>
            <a:r>
              <a:rPr lang="en-US" sz="3200" u="sng" dirty="0" smtClean="0">
                <a:solidFill>
                  <a:srgbClr val="C00000"/>
                </a:solidFill>
              </a:rPr>
              <a:t>Loan </a:t>
            </a:r>
            <a:r>
              <a:rPr lang="en-US" sz="3200" u="sng" dirty="0">
                <a:solidFill>
                  <a:srgbClr val="C00000"/>
                </a:solidFill>
              </a:rPr>
              <a:t>Applications Get </a:t>
            </a:r>
            <a:r>
              <a:rPr lang="en-US" sz="3200" u="sng" dirty="0" smtClean="0">
                <a:solidFill>
                  <a:srgbClr val="C00000"/>
                </a:solidFill>
              </a:rPr>
              <a:t>Rejected</a:t>
            </a:r>
            <a:br>
              <a:rPr lang="en-US" sz="3200" u="sng" dirty="0" smtClean="0">
                <a:solidFill>
                  <a:srgbClr val="C00000"/>
                </a:solidFill>
              </a:rPr>
            </a:br>
            <a:r>
              <a:rPr lang="en-US" sz="3200" dirty="0" smtClean="0">
                <a:solidFill>
                  <a:srgbClr val="C00000"/>
                </a:solidFill>
              </a:rPr>
              <a:t>part 2</a:t>
            </a:r>
            <a:endParaRPr lang="en-US" sz="3200" dirty="0">
              <a:solidFill>
                <a:srgbClr val="C00000"/>
              </a:solidFill>
            </a:endParaRPr>
          </a:p>
        </p:txBody>
      </p:sp>
      <p:sp>
        <p:nvSpPr>
          <p:cNvPr id="3" name="Content Placeholder 2"/>
          <p:cNvSpPr>
            <a:spLocks noGrp="1"/>
          </p:cNvSpPr>
          <p:nvPr>
            <p:ph idx="1"/>
          </p:nvPr>
        </p:nvSpPr>
        <p:spPr>
          <a:xfrm>
            <a:off x="457200" y="1981200"/>
            <a:ext cx="8229600" cy="4525963"/>
          </a:xfrm>
        </p:spPr>
        <p:txBody>
          <a:bodyPr>
            <a:normAutofit fontScale="47500" lnSpcReduction="20000"/>
          </a:bodyPr>
          <a:lstStyle/>
          <a:p>
            <a:pPr marL="0" lvl="0" indent="0">
              <a:buNone/>
            </a:pPr>
            <a:r>
              <a:rPr lang="en-US" dirty="0">
                <a:solidFill>
                  <a:schemeClr val="tx2"/>
                </a:solidFill>
              </a:rPr>
              <a:t>Unrealistic projections</a:t>
            </a:r>
          </a:p>
          <a:p>
            <a:r>
              <a:rPr lang="en-US" dirty="0">
                <a:solidFill>
                  <a:schemeClr val="tx2"/>
                </a:solidFill>
              </a:rPr>
              <a:t>Use financial advisor to prepare business plan and projections</a:t>
            </a:r>
          </a:p>
          <a:p>
            <a:r>
              <a:rPr lang="en-US" dirty="0" smtClean="0">
                <a:solidFill>
                  <a:schemeClr val="tx2"/>
                </a:solidFill>
              </a:rPr>
              <a:t>Breakeven </a:t>
            </a:r>
            <a:r>
              <a:rPr lang="en-US" dirty="0">
                <a:solidFill>
                  <a:schemeClr val="tx2"/>
                </a:solidFill>
              </a:rPr>
              <a:t>analysis</a:t>
            </a:r>
          </a:p>
          <a:p>
            <a:pPr marL="0" indent="0">
              <a:buNone/>
            </a:pPr>
            <a:r>
              <a:rPr lang="en-US" dirty="0">
                <a:solidFill>
                  <a:schemeClr val="tx2"/>
                </a:solidFill>
              </a:rPr>
              <a:t> </a:t>
            </a:r>
          </a:p>
          <a:p>
            <a:pPr marL="0" lvl="0" indent="0">
              <a:buNone/>
            </a:pPr>
            <a:endParaRPr lang="en-US" dirty="0">
              <a:solidFill>
                <a:schemeClr val="tx2"/>
              </a:solidFill>
            </a:endParaRPr>
          </a:p>
          <a:p>
            <a:pPr marL="0" lvl="0" indent="0">
              <a:buNone/>
            </a:pPr>
            <a:r>
              <a:rPr lang="en-US" dirty="0">
                <a:solidFill>
                  <a:schemeClr val="tx2"/>
                </a:solidFill>
              </a:rPr>
              <a:t>Other issues</a:t>
            </a:r>
          </a:p>
          <a:p>
            <a:r>
              <a:rPr lang="en-US" dirty="0">
                <a:solidFill>
                  <a:schemeClr val="tx2"/>
                </a:solidFill>
              </a:rPr>
              <a:t>Insufficient working capital and equity</a:t>
            </a:r>
          </a:p>
          <a:p>
            <a:r>
              <a:rPr lang="en-US" dirty="0">
                <a:solidFill>
                  <a:schemeClr val="tx2"/>
                </a:solidFill>
              </a:rPr>
              <a:t>Additional support</a:t>
            </a:r>
          </a:p>
          <a:p>
            <a:r>
              <a:rPr lang="en-US" dirty="0">
                <a:solidFill>
                  <a:schemeClr val="tx2"/>
                </a:solidFill>
              </a:rPr>
              <a:t>Spousal income</a:t>
            </a:r>
          </a:p>
          <a:p>
            <a:r>
              <a:rPr lang="en-US" dirty="0">
                <a:solidFill>
                  <a:schemeClr val="tx2"/>
                </a:solidFill>
              </a:rPr>
              <a:t>Strong franchisor support</a:t>
            </a:r>
          </a:p>
          <a:p>
            <a:r>
              <a:rPr lang="en-US" dirty="0">
                <a:solidFill>
                  <a:schemeClr val="tx2"/>
                </a:solidFill>
              </a:rPr>
              <a:t>Strong location</a:t>
            </a:r>
          </a:p>
          <a:p>
            <a:r>
              <a:rPr lang="en-US" dirty="0">
                <a:solidFill>
                  <a:schemeClr val="tx2"/>
                </a:solidFill>
              </a:rPr>
              <a:t>Strong credit history</a:t>
            </a:r>
          </a:p>
          <a:p>
            <a:r>
              <a:rPr lang="en-US" dirty="0">
                <a:solidFill>
                  <a:schemeClr val="tx2"/>
                </a:solidFill>
              </a:rPr>
              <a:t>Liquidity</a:t>
            </a:r>
          </a:p>
          <a:p>
            <a:r>
              <a:rPr lang="en-US" dirty="0">
                <a:solidFill>
                  <a:schemeClr val="tx2"/>
                </a:solidFill>
              </a:rPr>
              <a:t>Management experience</a:t>
            </a:r>
          </a:p>
          <a:p>
            <a:pPr marL="0" indent="0">
              <a:buNone/>
            </a:pPr>
            <a:r>
              <a:rPr lang="en-US" dirty="0">
                <a:solidFill>
                  <a:schemeClr val="tx2"/>
                </a:solidFill>
              </a:rPr>
              <a:t> </a:t>
            </a:r>
          </a:p>
          <a:p>
            <a:pPr marL="0" indent="0">
              <a:buNone/>
            </a:pPr>
            <a:r>
              <a:rPr lang="en-US" sz="4200" b="1" dirty="0">
                <a:solidFill>
                  <a:srgbClr val="C00000"/>
                </a:solidFill>
              </a:rPr>
              <a:t>Finally, if you get turned down by a Bank, ask for the reason.  The information may help you with another lender or for your next request</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24400" y="2819400"/>
            <a:ext cx="3124200" cy="2163509"/>
          </a:xfrm>
          <a:prstGeom prst="rect">
            <a:avLst/>
          </a:prstGeom>
        </p:spPr>
      </p:pic>
    </p:spTree>
    <p:extLst>
      <p:ext uri="{BB962C8B-B14F-4D97-AF65-F5344CB8AC3E}">
        <p14:creationId xmlns:p14="http://schemas.microsoft.com/office/powerpoint/2010/main" xmlns="" val="2475083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3429000" y="2667000"/>
            <a:ext cx="2069797" cy="1015663"/>
          </a:xfrm>
          <a:prstGeom prst="rect">
            <a:avLst/>
          </a:prstGeom>
          <a:noFill/>
        </p:spPr>
        <p:txBody>
          <a:bodyPr wrap="none" rtlCol="0">
            <a:spAutoFit/>
          </a:bodyPr>
          <a:lstStyle/>
          <a:p>
            <a:r>
              <a:rPr lang="en-US" sz="6000" b="1" dirty="0" smtClean="0">
                <a:solidFill>
                  <a:schemeClr val="accent3">
                    <a:lumMod val="75000"/>
                  </a:schemeClr>
                </a:solidFill>
              </a:rPr>
              <a:t>Q &amp; A</a:t>
            </a:r>
            <a:endParaRPr lang="en-US" sz="6000" b="1" dirty="0">
              <a:solidFill>
                <a:schemeClr val="accent3">
                  <a:lumMod val="75000"/>
                </a:schemeClr>
              </a:solidFill>
            </a:endParaRPr>
          </a:p>
        </p:txBody>
      </p:sp>
    </p:spTree>
    <p:extLst>
      <p:ext uri="{BB962C8B-B14F-4D97-AF65-F5344CB8AC3E}">
        <p14:creationId xmlns:p14="http://schemas.microsoft.com/office/powerpoint/2010/main" xmlns="" val="2790382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762000"/>
          </a:xfrm>
        </p:spPr>
        <p:txBody>
          <a:bodyPr>
            <a:normAutofit/>
          </a:bodyPr>
          <a:lstStyle/>
          <a:p>
            <a:r>
              <a:rPr lang="en-US" sz="3200" dirty="0" smtClean="0">
                <a:solidFill>
                  <a:srgbClr val="C00000"/>
                </a:solidFill>
              </a:rPr>
              <a:t>Contact Information</a:t>
            </a:r>
            <a:endParaRPr lang="en-US" sz="3200" dirty="0">
              <a:solidFill>
                <a:srgbClr val="C00000"/>
              </a:solidFill>
            </a:endParaRPr>
          </a:p>
        </p:txBody>
      </p:sp>
      <p:sp>
        <p:nvSpPr>
          <p:cNvPr id="3" name="Content Placeholder 2"/>
          <p:cNvSpPr>
            <a:spLocks noGrp="1"/>
          </p:cNvSpPr>
          <p:nvPr>
            <p:ph idx="1"/>
          </p:nvPr>
        </p:nvSpPr>
        <p:spPr>
          <a:xfrm>
            <a:off x="457200" y="2286000"/>
            <a:ext cx="8229600" cy="3840163"/>
          </a:xfrm>
        </p:spPr>
        <p:txBody>
          <a:bodyPr>
            <a:normAutofit fontScale="92500" lnSpcReduction="20000"/>
          </a:bodyPr>
          <a:lstStyle/>
          <a:p>
            <a:pPr marL="0" indent="0">
              <a:buNone/>
            </a:pPr>
            <a:endParaRPr lang="en-US" sz="2000" dirty="0" smtClean="0">
              <a:solidFill>
                <a:schemeClr val="tx2"/>
              </a:solidFill>
            </a:endParaRPr>
          </a:p>
          <a:p>
            <a:pPr marL="0" indent="0">
              <a:buNone/>
            </a:pPr>
            <a:r>
              <a:rPr lang="en-US" sz="2000" dirty="0" smtClean="0">
                <a:solidFill>
                  <a:schemeClr val="tx2"/>
                </a:solidFill>
              </a:rPr>
              <a:t>Susan Kite</a:t>
            </a:r>
          </a:p>
          <a:p>
            <a:pPr marL="0" indent="0">
              <a:buNone/>
            </a:pPr>
            <a:r>
              <a:rPr lang="en-US" sz="2000" dirty="0" smtClean="0">
                <a:solidFill>
                  <a:schemeClr val="tx2"/>
                </a:solidFill>
              </a:rPr>
              <a:t>404-256-7734</a:t>
            </a:r>
          </a:p>
          <a:p>
            <a:pPr marL="0" indent="0">
              <a:buNone/>
            </a:pPr>
            <a:r>
              <a:rPr lang="en-US" sz="2000" dirty="0" smtClean="0">
                <a:solidFill>
                  <a:schemeClr val="tx2"/>
                </a:solidFill>
                <a:hlinkClick r:id="rId2"/>
              </a:rPr>
              <a:t>skite@signaturebankga.com</a:t>
            </a:r>
            <a:endParaRPr lang="en-US" sz="2000" dirty="0" smtClean="0">
              <a:solidFill>
                <a:schemeClr val="tx2"/>
              </a:solidFill>
            </a:endParaRPr>
          </a:p>
          <a:p>
            <a:pPr marL="0" indent="0">
              <a:buNone/>
            </a:pPr>
            <a:endParaRPr lang="en-US" sz="2000" dirty="0">
              <a:solidFill>
                <a:schemeClr val="tx2"/>
              </a:solidFill>
            </a:endParaRPr>
          </a:p>
          <a:p>
            <a:pPr marL="0" indent="0">
              <a:buNone/>
            </a:pPr>
            <a:r>
              <a:rPr lang="en-US" sz="2000" dirty="0" smtClean="0">
                <a:solidFill>
                  <a:schemeClr val="tx2"/>
                </a:solidFill>
              </a:rPr>
              <a:t>Kim Eells</a:t>
            </a:r>
          </a:p>
          <a:p>
            <a:pPr marL="0" indent="0">
              <a:buNone/>
            </a:pPr>
            <a:r>
              <a:rPr lang="en-US" sz="2000" dirty="0" smtClean="0">
                <a:solidFill>
                  <a:schemeClr val="tx2"/>
                </a:solidFill>
              </a:rPr>
              <a:t>770-339-2088</a:t>
            </a:r>
          </a:p>
          <a:p>
            <a:pPr marL="0" indent="0">
              <a:buNone/>
            </a:pPr>
            <a:r>
              <a:rPr lang="en-US" sz="2000" dirty="0" smtClean="0">
                <a:solidFill>
                  <a:schemeClr val="tx2"/>
                </a:solidFill>
                <a:hlinkClick r:id="rId3"/>
              </a:rPr>
              <a:t>keels@thebrandbank.com</a:t>
            </a:r>
            <a:endParaRPr lang="en-US" sz="2000" dirty="0" smtClean="0">
              <a:solidFill>
                <a:schemeClr val="tx2"/>
              </a:solidFill>
            </a:endParaRPr>
          </a:p>
          <a:p>
            <a:pPr marL="0" indent="0">
              <a:buNone/>
            </a:pPr>
            <a:endParaRPr lang="en-US" sz="2000" dirty="0" smtClean="0">
              <a:solidFill>
                <a:schemeClr val="tx2"/>
              </a:solidFill>
            </a:endParaRPr>
          </a:p>
          <a:p>
            <a:pPr marL="0" indent="0">
              <a:buNone/>
            </a:pPr>
            <a:r>
              <a:rPr lang="en-US" sz="2000" dirty="0" smtClean="0">
                <a:solidFill>
                  <a:srgbClr val="002060"/>
                </a:solidFill>
              </a:rPr>
              <a:t>Cheryl Beer</a:t>
            </a:r>
          </a:p>
          <a:p>
            <a:pPr marL="0" indent="0">
              <a:buNone/>
            </a:pPr>
            <a:r>
              <a:rPr lang="en-US" sz="2000" dirty="0" smtClean="0">
                <a:solidFill>
                  <a:srgbClr val="002060"/>
                </a:solidFill>
              </a:rPr>
              <a:t>678-576-9392 </a:t>
            </a:r>
          </a:p>
          <a:p>
            <a:pPr marL="0" indent="0">
              <a:buNone/>
            </a:pPr>
            <a:r>
              <a:rPr lang="en-US" sz="2000" dirty="0" smtClean="0">
                <a:solidFill>
                  <a:srgbClr val="002060"/>
                </a:solidFill>
                <a:hlinkClick r:id="rId4"/>
              </a:rPr>
              <a:t>Cheryl.beer@piedmontbankonline.com</a:t>
            </a:r>
            <a:endParaRPr lang="en-US" sz="2000" dirty="0" smtClean="0">
              <a:solidFill>
                <a:srgbClr val="002060"/>
              </a:solidFill>
            </a:endParaRPr>
          </a:p>
          <a:p>
            <a:pPr marL="0" indent="0">
              <a:buNone/>
            </a:pPr>
            <a:endParaRPr lang="en-US" sz="2000" dirty="0" smtClean="0">
              <a:solidFill>
                <a:srgbClr val="00206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82033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18" y="228600"/>
            <a:ext cx="8229600" cy="1143000"/>
          </a:xfrm>
        </p:spPr>
        <p:txBody>
          <a:bodyPr>
            <a:normAutofit fontScale="90000"/>
          </a:bodyPr>
          <a:lstStyle/>
          <a:p>
            <a:r>
              <a:rPr lang="en-US" sz="3200" dirty="0" smtClean="0">
                <a:solidFill>
                  <a:srgbClr val="C00000"/>
                </a:solidFill>
              </a:rPr>
              <a:t/>
            </a:r>
            <a:br>
              <a:rPr lang="en-US" sz="3200" dirty="0" smtClean="0">
                <a:solidFill>
                  <a:srgbClr val="C00000"/>
                </a:solidFill>
              </a:rPr>
            </a:br>
            <a:r>
              <a:rPr lang="en-US" sz="3200" dirty="0">
                <a:solidFill>
                  <a:srgbClr val="C00000"/>
                </a:solidFill>
              </a:rPr>
              <a:t>SBA 7(a) </a:t>
            </a:r>
            <a:r>
              <a:rPr lang="en-US" sz="3200" dirty="0" smtClean="0">
                <a:solidFill>
                  <a:srgbClr val="C00000"/>
                </a:solidFill>
              </a:rPr>
              <a:t>loans</a:t>
            </a:r>
            <a:r>
              <a:rPr lang="en-US" sz="3200" dirty="0">
                <a:solidFill>
                  <a:srgbClr val="C00000"/>
                </a:solidFill>
              </a:rPr>
              <a:t/>
            </a:r>
            <a:br>
              <a:rPr lang="en-US" sz="3200" dirty="0">
                <a:solidFill>
                  <a:srgbClr val="C00000"/>
                </a:solidFill>
              </a:rPr>
            </a:br>
            <a:r>
              <a:rPr lang="en-US" sz="3200" dirty="0">
                <a:solidFill>
                  <a:srgbClr val="C00000"/>
                </a:solidFill>
              </a:rPr>
              <a:t>Program Overview</a:t>
            </a:r>
            <a:r>
              <a:rPr lang="en-US" sz="3200" dirty="0" smtClean="0">
                <a:solidFill>
                  <a:srgbClr val="C00000"/>
                </a:solidFill>
              </a:rPr>
              <a:t/>
            </a:r>
            <a:br>
              <a:rPr lang="en-US" sz="3200" dirty="0" smtClean="0">
                <a:solidFill>
                  <a:srgbClr val="C00000"/>
                </a:solidFill>
              </a:rPr>
            </a:br>
            <a:endParaRPr lang="en-US" sz="3200" dirty="0">
              <a:solidFill>
                <a:srgbClr val="C00000"/>
              </a:solidFill>
            </a:endParaRPr>
          </a:p>
        </p:txBody>
      </p:sp>
      <p:sp>
        <p:nvSpPr>
          <p:cNvPr id="3" name="Content Placeholder 2"/>
          <p:cNvSpPr>
            <a:spLocks noGrp="1"/>
          </p:cNvSpPr>
          <p:nvPr>
            <p:ph idx="1"/>
          </p:nvPr>
        </p:nvSpPr>
        <p:spPr>
          <a:xfrm>
            <a:off x="457200" y="1371600"/>
            <a:ext cx="8229600" cy="4983163"/>
          </a:xfrm>
        </p:spPr>
        <p:txBody>
          <a:bodyPr/>
          <a:lstStyle/>
          <a:p>
            <a:r>
              <a:rPr lang="en-US" sz="2800" dirty="0" smtClean="0">
                <a:solidFill>
                  <a:schemeClr val="tx2"/>
                </a:solidFill>
              </a:rPr>
              <a:t>SBA </a:t>
            </a:r>
            <a:r>
              <a:rPr lang="en-US" sz="2800" dirty="0">
                <a:solidFill>
                  <a:schemeClr val="tx2"/>
                </a:solidFill>
              </a:rPr>
              <a:t>7(a) - </a:t>
            </a:r>
            <a:r>
              <a:rPr lang="en-US" sz="2800" dirty="0" smtClean="0">
                <a:solidFill>
                  <a:schemeClr val="tx2"/>
                </a:solidFill>
              </a:rPr>
              <a:t>$5,000,000 maximum loan amount</a:t>
            </a:r>
          </a:p>
          <a:p>
            <a:r>
              <a:rPr lang="en-US" sz="2800" dirty="0" smtClean="0">
                <a:solidFill>
                  <a:schemeClr val="tx2"/>
                </a:solidFill>
              </a:rPr>
              <a:t>Small by SBA Size Standards</a:t>
            </a:r>
          </a:p>
          <a:p>
            <a:r>
              <a:rPr lang="en-US" sz="2800" dirty="0" smtClean="0">
                <a:solidFill>
                  <a:schemeClr val="tx2"/>
                </a:solidFill>
              </a:rPr>
              <a:t>Operating Company must be “For Profit”</a:t>
            </a:r>
          </a:p>
          <a:p>
            <a:r>
              <a:rPr lang="en-US" sz="2800" dirty="0" smtClean="0">
                <a:solidFill>
                  <a:schemeClr val="tx2"/>
                </a:solidFill>
              </a:rPr>
              <a:t>1.15X </a:t>
            </a:r>
            <a:r>
              <a:rPr lang="en-US" sz="2800" dirty="0">
                <a:solidFill>
                  <a:schemeClr val="tx2"/>
                </a:solidFill>
              </a:rPr>
              <a:t>Debt Service Coverage </a:t>
            </a:r>
            <a:endParaRPr lang="en-US" sz="2800" dirty="0" smtClean="0">
              <a:solidFill>
                <a:schemeClr val="tx2"/>
              </a:solidFill>
            </a:endParaRPr>
          </a:p>
          <a:p>
            <a:pPr marL="0" indent="0">
              <a:buNone/>
            </a:pPr>
            <a:r>
              <a:rPr lang="en-US" sz="2800" dirty="0">
                <a:solidFill>
                  <a:schemeClr val="tx2"/>
                </a:solidFill>
              </a:rPr>
              <a:t> </a:t>
            </a:r>
            <a:r>
              <a:rPr lang="en-US" sz="2800" dirty="0" smtClean="0">
                <a:solidFill>
                  <a:schemeClr val="tx2"/>
                </a:solidFill>
              </a:rPr>
              <a:t>   “</a:t>
            </a:r>
            <a:r>
              <a:rPr lang="en-US" sz="2800" dirty="0">
                <a:solidFill>
                  <a:schemeClr val="tx2"/>
                </a:solidFill>
              </a:rPr>
              <a:t>DSC” (including all affiliates</a:t>
            </a:r>
            <a:r>
              <a:rPr lang="en-US" sz="2800" dirty="0" smtClean="0">
                <a:solidFill>
                  <a:schemeClr val="tx2"/>
                </a:solidFill>
              </a:rPr>
              <a:t>)</a:t>
            </a:r>
          </a:p>
          <a:p>
            <a:endParaRPr lang="en-US"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6600" y="4038600"/>
            <a:ext cx="2133600" cy="2133600"/>
          </a:xfrm>
          <a:prstGeom prst="rect">
            <a:avLst/>
          </a:prstGeom>
        </p:spPr>
      </p:pic>
    </p:spTree>
    <p:extLst>
      <p:ext uri="{BB962C8B-B14F-4D97-AF65-F5344CB8AC3E}">
        <p14:creationId xmlns:p14="http://schemas.microsoft.com/office/powerpoint/2010/main" xmlns="" val="96089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rPr>
              <a:t>Loan terms</a:t>
            </a:r>
            <a:endParaRPr lang="en-US" dirty="0">
              <a:solidFill>
                <a:srgbClr val="C00000"/>
              </a:solidFill>
            </a:endParaRPr>
          </a:p>
        </p:txBody>
      </p:sp>
      <p:sp>
        <p:nvSpPr>
          <p:cNvPr id="3" name="Content Placeholder 2"/>
          <p:cNvSpPr>
            <a:spLocks noGrp="1"/>
          </p:cNvSpPr>
          <p:nvPr>
            <p:ph idx="1"/>
          </p:nvPr>
        </p:nvSpPr>
        <p:spPr>
          <a:xfrm>
            <a:off x="457200" y="1066800"/>
            <a:ext cx="8229600" cy="5486400"/>
          </a:xfrm>
        </p:spPr>
        <p:txBody>
          <a:bodyPr>
            <a:normAutofit/>
          </a:bodyPr>
          <a:lstStyle/>
          <a:p>
            <a:r>
              <a:rPr lang="en-US" sz="2000" dirty="0" smtClean="0">
                <a:solidFill>
                  <a:srgbClr val="C00000"/>
                </a:solidFill>
              </a:rPr>
              <a:t>Equity injection: </a:t>
            </a:r>
            <a:r>
              <a:rPr lang="en-US" sz="2000" dirty="0" smtClean="0">
                <a:solidFill>
                  <a:schemeClr val="tx2"/>
                </a:solidFill>
              </a:rPr>
              <a:t>minimum usually 20%, but other factors may affect %</a:t>
            </a:r>
          </a:p>
          <a:p>
            <a:pPr marL="0" indent="0">
              <a:buNone/>
            </a:pPr>
            <a:r>
              <a:rPr lang="en-US" sz="2000" dirty="0">
                <a:solidFill>
                  <a:schemeClr val="accent1"/>
                </a:solidFill>
              </a:rPr>
              <a:t>	</a:t>
            </a:r>
            <a:r>
              <a:rPr lang="en-US" sz="2000" dirty="0" smtClean="0">
                <a:solidFill>
                  <a:schemeClr val="tx2"/>
                </a:solidFill>
              </a:rPr>
              <a:t>Cash flow</a:t>
            </a:r>
          </a:p>
          <a:p>
            <a:pPr marL="0" indent="0">
              <a:buNone/>
            </a:pPr>
            <a:r>
              <a:rPr lang="en-US" sz="2000" dirty="0">
                <a:solidFill>
                  <a:schemeClr val="tx2"/>
                </a:solidFill>
              </a:rPr>
              <a:t>	</a:t>
            </a:r>
            <a:r>
              <a:rPr lang="en-US" sz="2000" dirty="0" smtClean="0">
                <a:solidFill>
                  <a:schemeClr val="tx2"/>
                </a:solidFill>
              </a:rPr>
              <a:t>Collateral</a:t>
            </a:r>
          </a:p>
          <a:p>
            <a:pPr marL="0" indent="0">
              <a:buNone/>
            </a:pPr>
            <a:r>
              <a:rPr lang="en-US" sz="2000" dirty="0">
                <a:solidFill>
                  <a:schemeClr val="tx2"/>
                </a:solidFill>
              </a:rPr>
              <a:t>	</a:t>
            </a:r>
            <a:r>
              <a:rPr lang="en-US" sz="2000" dirty="0" smtClean="0">
                <a:solidFill>
                  <a:schemeClr val="tx2"/>
                </a:solidFill>
              </a:rPr>
              <a:t>Experience</a:t>
            </a:r>
          </a:p>
          <a:p>
            <a:r>
              <a:rPr lang="en-US" sz="2000" dirty="0" smtClean="0">
                <a:solidFill>
                  <a:srgbClr val="C00000"/>
                </a:solidFill>
              </a:rPr>
              <a:t>Maximum term</a:t>
            </a:r>
          </a:p>
          <a:p>
            <a:pPr marL="0" indent="0">
              <a:buNone/>
            </a:pPr>
            <a:r>
              <a:rPr lang="en-US" dirty="0">
                <a:solidFill>
                  <a:schemeClr val="tx2"/>
                </a:solidFill>
              </a:rPr>
              <a:t>	</a:t>
            </a:r>
            <a:r>
              <a:rPr lang="en-US" sz="2000" dirty="0" smtClean="0">
                <a:solidFill>
                  <a:schemeClr val="tx2"/>
                </a:solidFill>
              </a:rPr>
              <a:t>Business only – 10 years</a:t>
            </a:r>
          </a:p>
          <a:p>
            <a:pPr marL="0" indent="0">
              <a:buNone/>
            </a:pPr>
            <a:r>
              <a:rPr lang="en-US" sz="2000" dirty="0">
                <a:solidFill>
                  <a:schemeClr val="tx2"/>
                </a:solidFill>
              </a:rPr>
              <a:t>	</a:t>
            </a:r>
            <a:r>
              <a:rPr lang="en-US" sz="2000" dirty="0" smtClean="0">
                <a:solidFill>
                  <a:schemeClr val="tx2"/>
                </a:solidFill>
              </a:rPr>
              <a:t>Real estate – 25 years</a:t>
            </a:r>
          </a:p>
          <a:p>
            <a:pPr marL="0" indent="0">
              <a:buNone/>
            </a:pPr>
            <a:r>
              <a:rPr lang="en-US" sz="2000" dirty="0">
                <a:solidFill>
                  <a:schemeClr val="tx2"/>
                </a:solidFill>
              </a:rPr>
              <a:t>	</a:t>
            </a:r>
            <a:r>
              <a:rPr lang="en-US" sz="2000" dirty="0" smtClean="0">
                <a:solidFill>
                  <a:schemeClr val="tx2"/>
                </a:solidFill>
              </a:rPr>
              <a:t>Business and real estate – weighted </a:t>
            </a:r>
            <a:r>
              <a:rPr lang="en-US" sz="2000" dirty="0" err="1" smtClean="0">
                <a:solidFill>
                  <a:schemeClr val="tx2"/>
                </a:solidFill>
              </a:rPr>
              <a:t>avg</a:t>
            </a:r>
            <a:r>
              <a:rPr lang="en-US" sz="2000" dirty="0" smtClean="0">
                <a:solidFill>
                  <a:schemeClr val="tx2"/>
                </a:solidFill>
              </a:rPr>
              <a:t> </a:t>
            </a:r>
          </a:p>
          <a:p>
            <a:r>
              <a:rPr lang="en-US" sz="2000" dirty="0" smtClean="0">
                <a:solidFill>
                  <a:srgbClr val="C00000"/>
                </a:solidFill>
              </a:rPr>
              <a:t>Maximum rate</a:t>
            </a:r>
          </a:p>
          <a:p>
            <a:pPr marL="0" indent="0">
              <a:buNone/>
            </a:pPr>
            <a:r>
              <a:rPr lang="en-US" dirty="0">
                <a:solidFill>
                  <a:schemeClr val="tx2"/>
                </a:solidFill>
              </a:rPr>
              <a:t>	</a:t>
            </a:r>
            <a:r>
              <a:rPr lang="en-US" sz="2000" dirty="0" smtClean="0">
                <a:solidFill>
                  <a:schemeClr val="tx2"/>
                </a:solidFill>
              </a:rPr>
              <a:t>P + 2.75%</a:t>
            </a:r>
            <a:endParaRPr lang="en-US" dirty="0" smtClean="0">
              <a:solidFill>
                <a:schemeClr val="tx2"/>
              </a:solidFill>
            </a:endParaRPr>
          </a:p>
          <a:p>
            <a:r>
              <a:rPr lang="en-US" sz="2000" dirty="0" smtClean="0">
                <a:solidFill>
                  <a:srgbClr val="C00000"/>
                </a:solidFill>
              </a:rPr>
              <a:t>Collateral</a:t>
            </a:r>
            <a:r>
              <a:rPr lang="en-US" sz="2000" dirty="0" smtClean="0">
                <a:solidFill>
                  <a:schemeClr val="tx2"/>
                </a:solidFill>
              </a:rPr>
              <a:t>  </a:t>
            </a:r>
          </a:p>
          <a:p>
            <a:pPr marL="0" indent="0">
              <a:buNone/>
            </a:pPr>
            <a:r>
              <a:rPr lang="en-US" dirty="0" smtClean="0">
                <a:solidFill>
                  <a:schemeClr val="tx2"/>
                </a:solidFill>
              </a:rPr>
              <a:t>	</a:t>
            </a:r>
            <a:r>
              <a:rPr lang="en-US" sz="2000" dirty="0" smtClean="0">
                <a:solidFill>
                  <a:schemeClr val="tx2"/>
                </a:solidFill>
              </a:rPr>
              <a:t>Business assets</a:t>
            </a:r>
          </a:p>
          <a:p>
            <a:pPr marL="0" indent="0">
              <a:buNone/>
            </a:pPr>
            <a:r>
              <a:rPr lang="en-US" sz="2000" dirty="0">
                <a:solidFill>
                  <a:schemeClr val="tx2"/>
                </a:solidFill>
              </a:rPr>
              <a:t>	</a:t>
            </a:r>
            <a:r>
              <a:rPr lang="en-US" sz="2000" dirty="0" smtClean="0">
                <a:solidFill>
                  <a:schemeClr val="tx2"/>
                </a:solidFill>
              </a:rPr>
              <a:t>Personal assets of Guarantors</a:t>
            </a:r>
          </a:p>
          <a:p>
            <a:pPr marL="0" indent="0">
              <a:buNone/>
            </a:pPr>
            <a:endParaRPr lang="en-US" dirty="0" smtClean="0"/>
          </a:p>
          <a:p>
            <a:endParaRPr lang="en-US" dirty="0"/>
          </a:p>
        </p:txBody>
      </p:sp>
      <p:pic>
        <p:nvPicPr>
          <p:cNvPr id="4" name="Picture 3"/>
          <p:cNvPicPr>
            <a:picLocks noChangeAspect="1"/>
          </p:cNvPicPr>
          <p:nvPr/>
        </p:nvPicPr>
        <p:blipFill>
          <a:blip r:embed="rId2" cstate="print"/>
          <a:stretch>
            <a:fillRect/>
          </a:stretch>
        </p:blipFill>
        <p:spPr>
          <a:xfrm>
            <a:off x="6096000" y="4320378"/>
            <a:ext cx="2206943" cy="2206943"/>
          </a:xfrm>
          <a:prstGeom prst="rect">
            <a:avLst/>
          </a:prstGeom>
        </p:spPr>
      </p:pic>
    </p:spTree>
    <p:extLst>
      <p:ext uri="{BB962C8B-B14F-4D97-AF65-F5344CB8AC3E}">
        <p14:creationId xmlns:p14="http://schemas.microsoft.com/office/powerpoint/2010/main" xmlns="" val="359447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SOP Rules</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sz="1400" dirty="0"/>
              <a:t> </a:t>
            </a:r>
          </a:p>
          <a:p>
            <a:pPr>
              <a:buAutoNum type="arabicParenR"/>
            </a:pPr>
            <a:r>
              <a:rPr lang="en-US" sz="1400" dirty="0" smtClean="0">
                <a:solidFill>
                  <a:schemeClr val="tx2"/>
                </a:solidFill>
              </a:rPr>
              <a:t>The </a:t>
            </a:r>
            <a:r>
              <a:rPr lang="en-US" sz="1400" dirty="0">
                <a:solidFill>
                  <a:schemeClr val="tx2"/>
                </a:solidFill>
              </a:rPr>
              <a:t>buyer must purchase 100% of the ownership interest in the business;  </a:t>
            </a:r>
            <a:endParaRPr lang="en-US" sz="1400" dirty="0" smtClean="0">
              <a:solidFill>
                <a:schemeClr val="tx2"/>
              </a:solidFill>
            </a:endParaRPr>
          </a:p>
          <a:p>
            <a:pPr marL="0" indent="0">
              <a:buNone/>
            </a:pPr>
            <a:endParaRPr lang="en-US" sz="1400" dirty="0">
              <a:solidFill>
                <a:schemeClr val="tx2"/>
              </a:solidFill>
            </a:endParaRPr>
          </a:p>
          <a:p>
            <a:pPr>
              <a:buAutoNum type="arabicParenR" startAt="2"/>
            </a:pPr>
            <a:r>
              <a:rPr lang="en-US" sz="1400" dirty="0" smtClean="0">
                <a:solidFill>
                  <a:schemeClr val="tx2"/>
                </a:solidFill>
              </a:rPr>
              <a:t>The </a:t>
            </a:r>
            <a:r>
              <a:rPr lang="en-US" sz="1400" dirty="0">
                <a:solidFill>
                  <a:schemeClr val="tx2"/>
                </a:solidFill>
              </a:rPr>
              <a:t>seller cannot remain an officer, director, stockholder or key employee of the business.  If a short transitional period is needed, the small business may contract with the seller as a consultant for a period not to exceed twelve months</a:t>
            </a:r>
            <a:r>
              <a:rPr lang="en-US" sz="1400" dirty="0" smtClean="0">
                <a:solidFill>
                  <a:schemeClr val="tx2"/>
                </a:solidFill>
              </a:rPr>
              <a:t>;</a:t>
            </a:r>
          </a:p>
          <a:p>
            <a:pPr>
              <a:buAutoNum type="arabicParenR" startAt="2"/>
            </a:pPr>
            <a:endParaRPr lang="en-US" sz="1400" dirty="0" smtClean="0">
              <a:solidFill>
                <a:schemeClr val="tx2"/>
              </a:solidFill>
            </a:endParaRPr>
          </a:p>
          <a:p>
            <a:pPr>
              <a:buFont typeface="Arial" pitchFamily="34" charset="0"/>
              <a:buAutoNum type="arabicParenR" startAt="2"/>
            </a:pPr>
            <a:r>
              <a:rPr lang="en-US" sz="1400" dirty="0">
                <a:solidFill>
                  <a:schemeClr val="tx2"/>
                </a:solidFill>
              </a:rPr>
              <a:t>If the purchase price of a business includes intangible assets in excess of $500,000, the borrower and/or seller must provide a combined equity injection of at least 25% of the purchase price of the business.  In order for the seller financing to qualify as equity injection, the seller note must be on full standby of principal and interest payments for a minimum of two years.  If the total “equity” is greater than 25%, there can be two seller notes.  For example, if the buyer has 20% equity and the seller provides 20% seller financing, there can be two seller notes, one for 5% on full standby for two years and one for 15% with immediate P+I </a:t>
            </a:r>
            <a:r>
              <a:rPr lang="en-US" sz="1400" dirty="0" smtClean="0">
                <a:solidFill>
                  <a:schemeClr val="tx2"/>
                </a:solidFill>
              </a:rPr>
              <a:t>payments</a:t>
            </a:r>
            <a:r>
              <a:rPr lang="en-US" sz="1400" dirty="0">
                <a:solidFill>
                  <a:schemeClr val="tx2"/>
                </a:solidFill>
              </a:rPr>
              <a:t>;</a:t>
            </a:r>
            <a:r>
              <a:rPr lang="en-US" sz="1400" dirty="0" smtClean="0">
                <a:solidFill>
                  <a:schemeClr val="tx2"/>
                </a:solidFill>
              </a:rPr>
              <a:t> </a:t>
            </a:r>
          </a:p>
          <a:p>
            <a:pPr marL="0" indent="0">
              <a:buNone/>
            </a:pPr>
            <a:endParaRPr lang="en-US" sz="1400" dirty="0" smtClean="0">
              <a:solidFill>
                <a:schemeClr val="tx2"/>
              </a:solidFill>
            </a:endParaRPr>
          </a:p>
          <a:p>
            <a:pPr>
              <a:buFont typeface="Arial" pitchFamily="34" charset="0"/>
              <a:buAutoNum type="arabicParenR" startAt="4"/>
            </a:pPr>
            <a:r>
              <a:rPr lang="en-US" sz="1400" dirty="0" smtClean="0">
                <a:solidFill>
                  <a:schemeClr val="tx2"/>
                </a:solidFill>
              </a:rPr>
              <a:t>If </a:t>
            </a:r>
            <a:r>
              <a:rPr lang="en-US" sz="1400" dirty="0">
                <a:solidFill>
                  <a:schemeClr val="tx2"/>
                </a:solidFill>
              </a:rPr>
              <a:t>there is business real estate as part of the change of ownership, the real estate cannot be financed separately by a non-SBA guaranteed loan (unless it is an SBA 504 project</a:t>
            </a:r>
            <a:r>
              <a:rPr lang="en-US" sz="1400" dirty="0" smtClean="0">
                <a:solidFill>
                  <a:schemeClr val="tx2"/>
                </a:solidFill>
              </a:rPr>
              <a:t>) to avoid the 25% cash injection;  </a:t>
            </a:r>
          </a:p>
          <a:p>
            <a:pPr marL="0" indent="0">
              <a:buNone/>
            </a:pPr>
            <a:endParaRPr lang="en-US" sz="1400" dirty="0">
              <a:solidFill>
                <a:schemeClr val="tx2"/>
              </a:solidFill>
            </a:endParaRPr>
          </a:p>
          <a:p>
            <a:pPr marL="0" indent="0">
              <a:buNone/>
            </a:pPr>
            <a:r>
              <a:rPr lang="en-US" sz="1400" dirty="0" smtClean="0">
                <a:solidFill>
                  <a:schemeClr val="tx2"/>
                </a:solidFill>
              </a:rPr>
              <a:t>5)     The </a:t>
            </a:r>
            <a:r>
              <a:rPr lang="en-US" sz="1400" dirty="0">
                <a:solidFill>
                  <a:schemeClr val="tx2"/>
                </a:solidFill>
              </a:rPr>
              <a:t>lender must obtain a current business valuation from an independent third party chosen by the Bank </a:t>
            </a:r>
            <a:endParaRPr lang="en-US" sz="1400" dirty="0" smtClean="0">
              <a:solidFill>
                <a:schemeClr val="tx2"/>
              </a:solidFill>
            </a:endParaRPr>
          </a:p>
          <a:p>
            <a:pPr marL="0" indent="0">
              <a:buNone/>
            </a:pPr>
            <a:r>
              <a:rPr lang="en-US" sz="1400" dirty="0" smtClean="0">
                <a:solidFill>
                  <a:schemeClr val="tx2"/>
                </a:solidFill>
              </a:rPr>
              <a:t>         to </a:t>
            </a:r>
            <a:r>
              <a:rPr lang="en-US" sz="1400" dirty="0">
                <a:solidFill>
                  <a:schemeClr val="tx2"/>
                </a:solidFill>
              </a:rPr>
              <a:t>justify the purchase price.</a:t>
            </a:r>
          </a:p>
          <a:p>
            <a:pPr marL="0" indent="0">
              <a:buNone/>
            </a:pPr>
            <a:endParaRPr lang="en-US" sz="1400" dirty="0"/>
          </a:p>
        </p:txBody>
      </p:sp>
    </p:spTree>
    <p:extLst>
      <p:ext uri="{BB962C8B-B14F-4D97-AF65-F5344CB8AC3E}">
        <p14:creationId xmlns:p14="http://schemas.microsoft.com/office/powerpoint/2010/main" xmlns="" val="2788580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How to get your loans approved quickly</a:t>
            </a:r>
            <a:endParaRPr lang="en-US" sz="3200" dirty="0">
              <a:solidFill>
                <a:srgbClr val="FF0000"/>
              </a:solidFill>
            </a:endParaRPr>
          </a:p>
        </p:txBody>
      </p:sp>
      <p:sp>
        <p:nvSpPr>
          <p:cNvPr id="3" name="Content Placeholder 2"/>
          <p:cNvSpPr>
            <a:spLocks noGrp="1"/>
          </p:cNvSpPr>
          <p:nvPr>
            <p:ph idx="1"/>
          </p:nvPr>
        </p:nvSpPr>
        <p:spPr>
          <a:xfrm>
            <a:off x="457200" y="1417638"/>
            <a:ext cx="8229600" cy="5059362"/>
          </a:xfrm>
        </p:spPr>
        <p:txBody>
          <a:bodyPr>
            <a:normAutofit fontScale="62500" lnSpcReduction="20000"/>
          </a:bodyPr>
          <a:lstStyle/>
          <a:p>
            <a:pPr marL="0" indent="0" algn="ctr">
              <a:buNone/>
            </a:pPr>
            <a:r>
              <a:rPr lang="en-US" sz="5700" dirty="0" smtClean="0">
                <a:solidFill>
                  <a:srgbClr val="00B050"/>
                </a:solidFill>
              </a:rPr>
              <a:t>Seller Info</a:t>
            </a:r>
          </a:p>
          <a:p>
            <a:pPr marL="0" indent="0" algn="ctr">
              <a:buNone/>
            </a:pPr>
            <a:endParaRPr lang="en-US" sz="4000" dirty="0">
              <a:solidFill>
                <a:srgbClr val="00B050"/>
              </a:solidFill>
            </a:endParaRPr>
          </a:p>
          <a:p>
            <a:pPr lvl="0"/>
            <a:r>
              <a:rPr lang="en-US" dirty="0">
                <a:solidFill>
                  <a:srgbClr val="002060"/>
                </a:solidFill>
              </a:rPr>
              <a:t>Get Seller Information </a:t>
            </a:r>
            <a:r>
              <a:rPr lang="en-US" i="1" dirty="0">
                <a:solidFill>
                  <a:srgbClr val="002060"/>
                </a:solidFill>
              </a:rPr>
              <a:t>as quickly as possible</a:t>
            </a:r>
            <a:r>
              <a:rPr lang="en-US" dirty="0">
                <a:solidFill>
                  <a:srgbClr val="002060"/>
                </a:solidFill>
              </a:rPr>
              <a:t> after signing listing agreement </a:t>
            </a:r>
            <a:endParaRPr lang="en-US" sz="1600" dirty="0">
              <a:solidFill>
                <a:srgbClr val="002060"/>
              </a:solidFill>
            </a:endParaRPr>
          </a:p>
          <a:p>
            <a:pPr lvl="1"/>
            <a:r>
              <a:rPr lang="en-US" dirty="0">
                <a:solidFill>
                  <a:srgbClr val="002060"/>
                </a:solidFill>
              </a:rPr>
              <a:t>Last 3 years tax returns (if sole proprietor, get Schedule C)</a:t>
            </a:r>
            <a:endParaRPr lang="en-US" sz="1400" dirty="0">
              <a:solidFill>
                <a:srgbClr val="002060"/>
              </a:solidFill>
            </a:endParaRPr>
          </a:p>
          <a:p>
            <a:pPr lvl="1"/>
            <a:r>
              <a:rPr lang="en-US" dirty="0">
                <a:solidFill>
                  <a:srgbClr val="002060"/>
                </a:solidFill>
              </a:rPr>
              <a:t>YTD interim statement to include Balance Sheet &amp; Income Statement</a:t>
            </a:r>
            <a:endParaRPr lang="en-US" sz="1400" dirty="0">
              <a:solidFill>
                <a:srgbClr val="002060"/>
              </a:solidFill>
            </a:endParaRPr>
          </a:p>
          <a:p>
            <a:pPr lvl="1"/>
            <a:r>
              <a:rPr lang="en-US" dirty="0">
                <a:solidFill>
                  <a:srgbClr val="002060"/>
                </a:solidFill>
              </a:rPr>
              <a:t> Previous  year’s interim statement of same period</a:t>
            </a:r>
            <a:endParaRPr lang="en-US" sz="1400" dirty="0">
              <a:solidFill>
                <a:srgbClr val="002060"/>
              </a:solidFill>
            </a:endParaRPr>
          </a:p>
          <a:p>
            <a:pPr lvl="1"/>
            <a:r>
              <a:rPr lang="en-US" dirty="0" err="1">
                <a:solidFill>
                  <a:srgbClr val="002060"/>
                </a:solidFill>
              </a:rPr>
              <a:t>Agings</a:t>
            </a:r>
            <a:r>
              <a:rPr lang="en-US" dirty="0">
                <a:solidFill>
                  <a:srgbClr val="002060"/>
                </a:solidFill>
              </a:rPr>
              <a:t> of Accounts Receivable and of Accounts Payable</a:t>
            </a:r>
            <a:endParaRPr lang="en-US" sz="1400" dirty="0">
              <a:solidFill>
                <a:srgbClr val="002060"/>
              </a:solidFill>
            </a:endParaRPr>
          </a:p>
          <a:p>
            <a:pPr lvl="1"/>
            <a:r>
              <a:rPr lang="en-US" dirty="0">
                <a:solidFill>
                  <a:srgbClr val="002060"/>
                </a:solidFill>
              </a:rPr>
              <a:t>Listing of all assets being sold – and their market value (with serial numbers for any asset valued at $5,000 or more)</a:t>
            </a:r>
            <a:endParaRPr lang="en-US" sz="1400" dirty="0">
              <a:solidFill>
                <a:srgbClr val="002060"/>
              </a:solidFill>
            </a:endParaRPr>
          </a:p>
          <a:p>
            <a:pPr lvl="1"/>
            <a:r>
              <a:rPr lang="en-US" dirty="0">
                <a:solidFill>
                  <a:srgbClr val="002060"/>
                </a:solidFill>
              </a:rPr>
              <a:t>4506-T, properly signed</a:t>
            </a:r>
            <a:endParaRPr lang="en-US" sz="1400" dirty="0">
              <a:solidFill>
                <a:srgbClr val="002060"/>
              </a:solidFill>
            </a:endParaRPr>
          </a:p>
          <a:p>
            <a:pPr lvl="1"/>
            <a:r>
              <a:rPr lang="en-US" dirty="0">
                <a:solidFill>
                  <a:srgbClr val="002060"/>
                </a:solidFill>
              </a:rPr>
              <a:t>Letter of Intent or Purchase </a:t>
            </a:r>
            <a:r>
              <a:rPr lang="en-US" dirty="0" smtClean="0">
                <a:solidFill>
                  <a:srgbClr val="002060"/>
                </a:solidFill>
              </a:rPr>
              <a:t>Agreement</a:t>
            </a:r>
          </a:p>
          <a:p>
            <a:pPr lvl="1"/>
            <a:endParaRPr lang="en-US" sz="1400" dirty="0">
              <a:solidFill>
                <a:srgbClr val="002060"/>
              </a:solidFill>
            </a:endParaRPr>
          </a:p>
          <a:p>
            <a:pPr lvl="0"/>
            <a:r>
              <a:rPr lang="en-US" dirty="0">
                <a:solidFill>
                  <a:srgbClr val="002060"/>
                </a:solidFill>
              </a:rPr>
              <a:t>Manage Seller expectations </a:t>
            </a:r>
            <a:endParaRPr lang="en-US" sz="1600" dirty="0">
              <a:solidFill>
                <a:srgbClr val="002060"/>
              </a:solidFill>
            </a:endParaRPr>
          </a:p>
          <a:p>
            <a:pPr lvl="1"/>
            <a:r>
              <a:rPr lang="en-US" dirty="0">
                <a:solidFill>
                  <a:srgbClr val="002060"/>
                </a:solidFill>
              </a:rPr>
              <a:t>They will likely have to take a Seller Note of 10% to 15% of sales price</a:t>
            </a:r>
            <a:endParaRPr lang="en-US" sz="1400" dirty="0">
              <a:solidFill>
                <a:srgbClr val="002060"/>
              </a:solidFill>
            </a:endParaRPr>
          </a:p>
          <a:p>
            <a:pPr lvl="1"/>
            <a:r>
              <a:rPr lang="en-US" dirty="0">
                <a:solidFill>
                  <a:srgbClr val="002060"/>
                </a:solidFill>
              </a:rPr>
              <a:t>They will need to update Interim Financials and </a:t>
            </a:r>
            <a:r>
              <a:rPr lang="en-US" dirty="0" err="1">
                <a:solidFill>
                  <a:srgbClr val="002060"/>
                </a:solidFill>
              </a:rPr>
              <a:t>Agings</a:t>
            </a:r>
            <a:r>
              <a:rPr lang="en-US" dirty="0">
                <a:solidFill>
                  <a:srgbClr val="002060"/>
                </a:solidFill>
              </a:rPr>
              <a:t> to keep them current (every 60 – 90 days)</a:t>
            </a:r>
            <a:endParaRPr lang="en-US" sz="1400"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xmlns="" val="185898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50"/>
                </a:solidFill>
              </a:rPr>
              <a:t>Buyer Info</a:t>
            </a:r>
          </a:p>
        </p:txBody>
      </p:sp>
      <p:sp>
        <p:nvSpPr>
          <p:cNvPr id="3" name="Content Placeholder 2"/>
          <p:cNvSpPr>
            <a:spLocks noGrp="1"/>
          </p:cNvSpPr>
          <p:nvPr>
            <p:ph idx="1"/>
          </p:nvPr>
        </p:nvSpPr>
        <p:spPr/>
        <p:txBody>
          <a:bodyPr>
            <a:normAutofit fontScale="70000" lnSpcReduction="20000"/>
          </a:bodyPr>
          <a:lstStyle/>
          <a:p>
            <a:pPr lvl="0"/>
            <a:r>
              <a:rPr lang="en-US" dirty="0">
                <a:solidFill>
                  <a:srgbClr val="002060"/>
                </a:solidFill>
              </a:rPr>
              <a:t>Get Buyer information </a:t>
            </a:r>
            <a:r>
              <a:rPr lang="en-US" i="1" dirty="0">
                <a:solidFill>
                  <a:srgbClr val="002060"/>
                </a:solidFill>
              </a:rPr>
              <a:t>as soon as possible</a:t>
            </a:r>
            <a:endParaRPr lang="en-US" sz="1600" dirty="0">
              <a:solidFill>
                <a:srgbClr val="002060"/>
              </a:solidFill>
            </a:endParaRPr>
          </a:p>
          <a:p>
            <a:pPr lvl="1"/>
            <a:r>
              <a:rPr lang="en-US" dirty="0">
                <a:solidFill>
                  <a:srgbClr val="002060"/>
                </a:solidFill>
              </a:rPr>
              <a:t>Last 3 Years Tax Returns – Personal and Affiliate</a:t>
            </a:r>
            <a:endParaRPr lang="en-US" sz="1400" dirty="0">
              <a:solidFill>
                <a:srgbClr val="002060"/>
              </a:solidFill>
            </a:endParaRPr>
          </a:p>
          <a:p>
            <a:pPr lvl="1"/>
            <a:r>
              <a:rPr lang="en-US" dirty="0">
                <a:solidFill>
                  <a:srgbClr val="002060"/>
                </a:solidFill>
              </a:rPr>
              <a:t>Recent Personal Financial Statement – give them form 413</a:t>
            </a:r>
            <a:endParaRPr lang="en-US" sz="1400" dirty="0">
              <a:solidFill>
                <a:srgbClr val="002060"/>
              </a:solidFill>
            </a:endParaRPr>
          </a:p>
          <a:p>
            <a:pPr lvl="1"/>
            <a:r>
              <a:rPr lang="en-US" dirty="0">
                <a:solidFill>
                  <a:srgbClr val="002060"/>
                </a:solidFill>
              </a:rPr>
              <a:t>Business Plan (good template is at sba.gov)</a:t>
            </a:r>
            <a:endParaRPr lang="en-US" sz="1400" dirty="0">
              <a:solidFill>
                <a:srgbClr val="002060"/>
              </a:solidFill>
            </a:endParaRPr>
          </a:p>
          <a:p>
            <a:pPr lvl="1"/>
            <a:r>
              <a:rPr lang="en-US" dirty="0">
                <a:solidFill>
                  <a:srgbClr val="002060"/>
                </a:solidFill>
              </a:rPr>
              <a:t>Financial Projections (monthly for Year 1 / Annually for Years 1-3)</a:t>
            </a:r>
            <a:endParaRPr lang="en-US" sz="1400" dirty="0">
              <a:solidFill>
                <a:srgbClr val="002060"/>
              </a:solidFill>
            </a:endParaRPr>
          </a:p>
          <a:p>
            <a:pPr marL="0" indent="0">
              <a:buNone/>
            </a:pPr>
            <a:r>
              <a:rPr lang="en-US" dirty="0">
                <a:solidFill>
                  <a:srgbClr val="002060"/>
                </a:solidFill>
              </a:rPr>
              <a:t> </a:t>
            </a:r>
            <a:endParaRPr lang="en-US" sz="1600" dirty="0">
              <a:solidFill>
                <a:srgbClr val="002060"/>
              </a:solidFill>
            </a:endParaRPr>
          </a:p>
          <a:p>
            <a:pPr lvl="0"/>
            <a:r>
              <a:rPr lang="en-US" dirty="0">
                <a:solidFill>
                  <a:srgbClr val="002060"/>
                </a:solidFill>
              </a:rPr>
              <a:t>Manage Buyer expectations</a:t>
            </a:r>
            <a:endParaRPr lang="en-US" sz="1600" dirty="0">
              <a:solidFill>
                <a:srgbClr val="002060"/>
              </a:solidFill>
            </a:endParaRPr>
          </a:p>
          <a:p>
            <a:pPr lvl="1"/>
            <a:r>
              <a:rPr lang="en-US" dirty="0">
                <a:solidFill>
                  <a:srgbClr val="002060"/>
                </a:solidFill>
              </a:rPr>
              <a:t>They will have to put in cash equity of 10% to 25% of sales price</a:t>
            </a:r>
            <a:endParaRPr lang="en-US" sz="1400" dirty="0">
              <a:solidFill>
                <a:srgbClr val="002060"/>
              </a:solidFill>
            </a:endParaRPr>
          </a:p>
          <a:p>
            <a:pPr lvl="1"/>
            <a:r>
              <a:rPr lang="en-US" dirty="0">
                <a:solidFill>
                  <a:srgbClr val="002060"/>
                </a:solidFill>
              </a:rPr>
              <a:t>They may have to pledge their home or other real estate</a:t>
            </a:r>
            <a:endParaRPr lang="en-US" sz="1400" dirty="0">
              <a:solidFill>
                <a:srgbClr val="002060"/>
              </a:solidFill>
            </a:endParaRPr>
          </a:p>
          <a:p>
            <a:pPr lvl="1"/>
            <a:r>
              <a:rPr lang="en-US" dirty="0">
                <a:solidFill>
                  <a:srgbClr val="002060"/>
                </a:solidFill>
              </a:rPr>
              <a:t>They will need to assign us life insurance</a:t>
            </a:r>
            <a:endParaRPr lang="en-US" sz="1400" dirty="0">
              <a:solidFill>
                <a:srgbClr val="002060"/>
              </a:solidFill>
            </a:endParaRPr>
          </a:p>
          <a:p>
            <a:pPr lvl="1"/>
            <a:r>
              <a:rPr lang="en-US" dirty="0">
                <a:solidFill>
                  <a:srgbClr val="002060"/>
                </a:solidFill>
              </a:rPr>
              <a:t>If your Buyer has ever been arrested, they need to tell us Early so we can get them cleared and processed</a:t>
            </a:r>
            <a:endParaRPr lang="en-US" sz="1400" dirty="0">
              <a:solidFill>
                <a:srgbClr val="002060"/>
              </a:solidFill>
            </a:endParaRPr>
          </a:p>
          <a:p>
            <a:pPr lvl="1"/>
            <a:r>
              <a:rPr lang="en-US" dirty="0">
                <a:solidFill>
                  <a:srgbClr val="002060"/>
                </a:solidFill>
              </a:rPr>
              <a:t>The loan process is not like buying a home – it may take longer than they expect.  </a:t>
            </a:r>
            <a:endParaRPr lang="en-US" sz="1400" dirty="0">
              <a:solidFill>
                <a:srgbClr val="002060"/>
              </a:solidFill>
            </a:endParaRPr>
          </a:p>
          <a:p>
            <a:pPr marL="0" indent="0">
              <a:buNone/>
            </a:pPr>
            <a:endParaRPr lang="en-US" dirty="0"/>
          </a:p>
        </p:txBody>
      </p:sp>
    </p:spTree>
    <p:extLst>
      <p:ext uri="{BB962C8B-B14F-4D97-AF65-F5344CB8AC3E}">
        <p14:creationId xmlns:p14="http://schemas.microsoft.com/office/powerpoint/2010/main" xmlns="" val="4138019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B050"/>
                </a:solidFill>
              </a:rPr>
              <a:t>Lender Info</a:t>
            </a:r>
          </a:p>
        </p:txBody>
      </p:sp>
      <p:sp>
        <p:nvSpPr>
          <p:cNvPr id="3" name="Content Placeholder 2"/>
          <p:cNvSpPr>
            <a:spLocks noGrp="1"/>
          </p:cNvSpPr>
          <p:nvPr>
            <p:ph idx="1"/>
          </p:nvPr>
        </p:nvSpPr>
        <p:spPr/>
        <p:txBody>
          <a:bodyPr>
            <a:normAutofit fontScale="92500" lnSpcReduction="10000"/>
          </a:bodyPr>
          <a:lstStyle/>
          <a:p>
            <a:pPr lvl="0"/>
            <a:r>
              <a:rPr lang="en-US" dirty="0">
                <a:solidFill>
                  <a:srgbClr val="002060"/>
                </a:solidFill>
              </a:rPr>
              <a:t>Use a lender that knows business acquisition SOP rules</a:t>
            </a:r>
            <a:endParaRPr lang="en-US" sz="1600" dirty="0">
              <a:solidFill>
                <a:srgbClr val="002060"/>
              </a:solidFill>
            </a:endParaRPr>
          </a:p>
          <a:p>
            <a:pPr lvl="0"/>
            <a:r>
              <a:rPr lang="en-US" dirty="0">
                <a:solidFill>
                  <a:srgbClr val="002060"/>
                </a:solidFill>
              </a:rPr>
              <a:t>Get with us early and use us as a resource</a:t>
            </a:r>
            <a:endParaRPr lang="en-US" sz="1600" dirty="0">
              <a:solidFill>
                <a:srgbClr val="002060"/>
              </a:solidFill>
            </a:endParaRPr>
          </a:p>
          <a:p>
            <a:pPr lvl="0"/>
            <a:r>
              <a:rPr lang="en-US" dirty="0">
                <a:solidFill>
                  <a:srgbClr val="002060"/>
                </a:solidFill>
              </a:rPr>
              <a:t>Realize that to us, DSC is more important than SDI</a:t>
            </a:r>
            <a:endParaRPr lang="en-US" sz="1600" dirty="0">
              <a:solidFill>
                <a:srgbClr val="002060"/>
              </a:solidFill>
            </a:endParaRPr>
          </a:p>
          <a:p>
            <a:pPr lvl="0"/>
            <a:r>
              <a:rPr lang="en-US" dirty="0">
                <a:solidFill>
                  <a:srgbClr val="002060"/>
                </a:solidFill>
              </a:rPr>
              <a:t>Have your Seller and/or Buyer prepared </a:t>
            </a:r>
            <a:endParaRPr lang="en-US" sz="1600" dirty="0">
              <a:solidFill>
                <a:srgbClr val="002060"/>
              </a:solidFill>
            </a:endParaRPr>
          </a:p>
          <a:p>
            <a:pPr lvl="1"/>
            <a:r>
              <a:rPr lang="en-US" dirty="0">
                <a:solidFill>
                  <a:srgbClr val="002060"/>
                </a:solidFill>
              </a:rPr>
              <a:t>with an organized application package </a:t>
            </a:r>
            <a:endParaRPr lang="en-US" sz="1400" dirty="0">
              <a:solidFill>
                <a:srgbClr val="002060"/>
              </a:solidFill>
            </a:endParaRPr>
          </a:p>
          <a:p>
            <a:pPr lvl="1"/>
            <a:r>
              <a:rPr lang="en-US" dirty="0">
                <a:solidFill>
                  <a:srgbClr val="002060"/>
                </a:solidFill>
              </a:rPr>
              <a:t>with realistic expectations about the loan process</a:t>
            </a:r>
            <a:endParaRPr lang="en-US" sz="1400" dirty="0">
              <a:solidFill>
                <a:srgbClr val="002060"/>
              </a:solidFill>
            </a:endParaRPr>
          </a:p>
          <a:p>
            <a:pPr lvl="0"/>
            <a:r>
              <a:rPr lang="en-US" dirty="0">
                <a:solidFill>
                  <a:srgbClr val="002060"/>
                </a:solidFill>
              </a:rPr>
              <a:t>The process will be much faster when information is provided quickly when asked</a:t>
            </a:r>
            <a:endParaRPr lang="en-US" sz="1600" dirty="0">
              <a:solidFill>
                <a:srgbClr val="002060"/>
              </a:solidFill>
            </a:endParaRPr>
          </a:p>
          <a:p>
            <a:pPr marL="0" indent="0">
              <a:buNone/>
            </a:pPr>
            <a:endParaRPr lang="en-US" dirty="0"/>
          </a:p>
        </p:txBody>
      </p:sp>
    </p:spTree>
    <p:extLst>
      <p:ext uri="{BB962C8B-B14F-4D97-AF65-F5344CB8AC3E}">
        <p14:creationId xmlns:p14="http://schemas.microsoft.com/office/powerpoint/2010/main" xmlns="" val="695626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Examples</a:t>
            </a:r>
            <a:endParaRPr lang="en-US" dirty="0">
              <a:solidFill>
                <a:srgbClr val="C00000"/>
              </a:solidFill>
            </a:endParaRPr>
          </a:p>
        </p:txBody>
      </p:sp>
      <p:sp>
        <p:nvSpPr>
          <p:cNvPr id="3" name="Content Placeholder 2"/>
          <p:cNvSpPr>
            <a:spLocks noGrp="1"/>
          </p:cNvSpPr>
          <p:nvPr>
            <p:ph idx="1"/>
          </p:nvPr>
        </p:nvSpPr>
        <p:spPr>
          <a:xfrm>
            <a:off x="457200" y="1371600"/>
            <a:ext cx="8229600" cy="5334000"/>
          </a:xfrm>
        </p:spPr>
        <p:txBody>
          <a:bodyPr>
            <a:noAutofit/>
          </a:bodyPr>
          <a:lstStyle/>
          <a:p>
            <a:pPr marL="0" indent="0">
              <a:buNone/>
            </a:pPr>
            <a:r>
              <a:rPr lang="en-US" sz="2400" dirty="0" smtClean="0">
                <a:solidFill>
                  <a:srgbClr val="C00000"/>
                </a:solidFill>
              </a:rPr>
              <a:t>Example 1:  </a:t>
            </a:r>
          </a:p>
          <a:p>
            <a:pPr marL="0" indent="0">
              <a:spcBef>
                <a:spcPts val="0"/>
              </a:spcBef>
              <a:buNone/>
            </a:pPr>
            <a:r>
              <a:rPr lang="en-US" sz="1200" dirty="0" smtClean="0">
                <a:solidFill>
                  <a:srgbClr val="002060"/>
                </a:solidFill>
              </a:rPr>
              <a:t>30 </a:t>
            </a:r>
            <a:r>
              <a:rPr lang="en-US" sz="1200" dirty="0">
                <a:solidFill>
                  <a:srgbClr val="002060"/>
                </a:solidFill>
              </a:rPr>
              <a:t>year old niche therapy practice that provides occupational therapy, physical therapy and Speech-Language therapy to school systems.</a:t>
            </a:r>
          </a:p>
          <a:p>
            <a:pPr marL="0" indent="0">
              <a:spcBef>
                <a:spcPts val="0"/>
              </a:spcBef>
              <a:buNone/>
            </a:pPr>
            <a:r>
              <a:rPr lang="en-US" sz="1200" dirty="0">
                <a:solidFill>
                  <a:srgbClr val="002060"/>
                </a:solidFill>
              </a:rPr>
              <a:t>Buyer has owned a business in home health care.</a:t>
            </a:r>
          </a:p>
          <a:p>
            <a:pPr marL="0" indent="0">
              <a:spcBef>
                <a:spcPts val="0"/>
              </a:spcBef>
              <a:buNone/>
            </a:pPr>
            <a:r>
              <a:rPr lang="en-US" sz="1200" dirty="0">
                <a:solidFill>
                  <a:srgbClr val="002060"/>
                </a:solidFill>
              </a:rPr>
              <a:t>Total Project Costs of $1,950M included Intangible Assets of $1,600M, Working Capital of $300M, Closing Costs including SBA Guaranty Fee of $50M - Seller Financing of $350M, Buyer’s Cash $100M – SBA Loan $1,500M</a:t>
            </a:r>
          </a:p>
          <a:p>
            <a:pPr marL="0" indent="0">
              <a:spcBef>
                <a:spcPts val="0"/>
              </a:spcBef>
              <a:buNone/>
            </a:pPr>
            <a:r>
              <a:rPr lang="en-US" sz="1200" dirty="0">
                <a:solidFill>
                  <a:srgbClr val="002060"/>
                </a:solidFill>
              </a:rPr>
              <a:t>Only collateral was a 2</a:t>
            </a:r>
            <a:r>
              <a:rPr lang="en-US" sz="1200" baseline="30000" dirty="0">
                <a:solidFill>
                  <a:srgbClr val="002060"/>
                </a:solidFill>
              </a:rPr>
              <a:t>nd</a:t>
            </a:r>
            <a:r>
              <a:rPr lang="en-US" sz="1200" dirty="0">
                <a:solidFill>
                  <a:srgbClr val="002060"/>
                </a:solidFill>
              </a:rPr>
              <a:t> lien on personal residence.</a:t>
            </a:r>
          </a:p>
          <a:p>
            <a:pPr marL="0" indent="0">
              <a:spcBef>
                <a:spcPts val="0"/>
              </a:spcBef>
              <a:buNone/>
            </a:pPr>
            <a:endParaRPr lang="en-US" sz="1200" dirty="0" smtClean="0">
              <a:solidFill>
                <a:srgbClr val="C00000"/>
              </a:solidFill>
            </a:endParaRPr>
          </a:p>
          <a:p>
            <a:pPr marL="0" indent="0">
              <a:buNone/>
            </a:pPr>
            <a:r>
              <a:rPr lang="en-US" sz="2400" dirty="0" smtClean="0">
                <a:solidFill>
                  <a:srgbClr val="C00000"/>
                </a:solidFill>
              </a:rPr>
              <a:t>Example 2:  </a:t>
            </a:r>
            <a:endParaRPr lang="en-US" sz="2400" dirty="0">
              <a:solidFill>
                <a:srgbClr val="C00000"/>
              </a:solidFill>
            </a:endParaRPr>
          </a:p>
          <a:p>
            <a:pPr marL="0" indent="0">
              <a:spcBef>
                <a:spcPts val="0"/>
              </a:spcBef>
              <a:buNone/>
            </a:pPr>
            <a:r>
              <a:rPr lang="en-US" sz="1200" dirty="0">
                <a:solidFill>
                  <a:srgbClr val="002060"/>
                </a:solidFill>
              </a:rPr>
              <a:t>35-year old Commercial Landscaping company – 3 owners in 60s and retiring. Sales price of $1,605,000 included property, trucks, goodwill.  Property valued at $600,000 assets valued at $280,000 with $805,000 goodwill. 2 loans:  Building loan at P+2.5% for 25 years and business acquisition at P+2.75% for 10 years with 6-months interest-only for both. Financing structure: $540,000-property, $448,000-business and assets, $136,000-working capital and closing costs, $263,000 – borrower cash, and $360,000 seller note.  Buyer was ready to close with out-of-state lender when his partner pulled out, changing deal. We closed 35 days after being notified that the buyer wanted us to consider the deal.</a:t>
            </a:r>
          </a:p>
          <a:p>
            <a:pPr marL="0" indent="0">
              <a:buNone/>
            </a:pPr>
            <a:endParaRPr lang="en-US" sz="1200" dirty="0" smtClean="0">
              <a:solidFill>
                <a:srgbClr val="C00000"/>
              </a:solidFill>
            </a:endParaRPr>
          </a:p>
          <a:p>
            <a:pPr marL="0" indent="0">
              <a:buNone/>
            </a:pPr>
            <a:r>
              <a:rPr lang="en-US" sz="2400" dirty="0">
                <a:solidFill>
                  <a:srgbClr val="C00000"/>
                </a:solidFill>
              </a:rPr>
              <a:t>Example </a:t>
            </a:r>
            <a:r>
              <a:rPr lang="en-US" sz="2400" dirty="0" smtClean="0">
                <a:solidFill>
                  <a:srgbClr val="C00000"/>
                </a:solidFill>
              </a:rPr>
              <a:t>3:  </a:t>
            </a:r>
            <a:endParaRPr lang="en-US" sz="2400" dirty="0">
              <a:solidFill>
                <a:srgbClr val="C00000"/>
              </a:solidFill>
            </a:endParaRPr>
          </a:p>
          <a:p>
            <a:pPr marL="0" indent="0">
              <a:buNone/>
            </a:pPr>
            <a:endParaRPr lang="en-US" sz="1200" dirty="0">
              <a:solidFill>
                <a:srgbClr val="C00000"/>
              </a:solidFill>
            </a:endParaRPr>
          </a:p>
          <a:p>
            <a:pPr marL="0" indent="0">
              <a:spcBef>
                <a:spcPts val="0"/>
              </a:spcBef>
              <a:buNone/>
            </a:pPr>
            <a:r>
              <a:rPr lang="en-US" sz="1200" dirty="0">
                <a:solidFill>
                  <a:srgbClr val="002060"/>
                </a:solidFill>
              </a:rPr>
              <a:t>distributor of parts for communications companies that service cell phone towers.</a:t>
            </a:r>
          </a:p>
          <a:p>
            <a:pPr marL="0" indent="0">
              <a:spcBef>
                <a:spcPts val="0"/>
              </a:spcBef>
              <a:buNone/>
            </a:pPr>
            <a:r>
              <a:rPr lang="en-US" sz="1200" dirty="0">
                <a:solidFill>
                  <a:srgbClr val="002060"/>
                </a:solidFill>
              </a:rPr>
              <a:t>Two husband/wife teams with varied sales and management experience</a:t>
            </a:r>
          </a:p>
          <a:p>
            <a:pPr marL="0" indent="0">
              <a:spcBef>
                <a:spcPts val="0"/>
              </a:spcBef>
              <a:buNone/>
            </a:pPr>
            <a:r>
              <a:rPr lang="en-US" sz="1200" dirty="0">
                <a:solidFill>
                  <a:srgbClr val="002060"/>
                </a:solidFill>
              </a:rPr>
              <a:t>Total $1,211 included $918 GW, seller 225, equity $269, loan $717, 10 years, P + 2.5, $100 </a:t>
            </a:r>
            <a:r>
              <a:rPr lang="en-US" sz="1200" dirty="0" err="1">
                <a:solidFill>
                  <a:srgbClr val="002060"/>
                </a:solidFill>
              </a:rPr>
              <a:t>Capline</a:t>
            </a:r>
            <a:endParaRPr lang="en-US" sz="1200" dirty="0">
              <a:solidFill>
                <a:srgbClr val="002060"/>
              </a:solidFill>
            </a:endParaRPr>
          </a:p>
          <a:p>
            <a:pPr marL="0" indent="0">
              <a:spcBef>
                <a:spcPts val="0"/>
              </a:spcBef>
              <a:buNone/>
            </a:pPr>
            <a:r>
              <a:rPr lang="en-US" sz="1200" dirty="0">
                <a:solidFill>
                  <a:srgbClr val="002060"/>
                </a:solidFill>
              </a:rPr>
              <a:t>Collateral included personal assets of Guarantors </a:t>
            </a:r>
          </a:p>
          <a:p>
            <a:pPr marL="0" indent="0">
              <a:buNone/>
            </a:pPr>
            <a:endParaRPr lang="en-US" sz="1200" dirty="0" smtClean="0">
              <a:solidFill>
                <a:srgbClr val="C00000"/>
              </a:solidFill>
            </a:endParaRPr>
          </a:p>
          <a:p>
            <a:pPr marL="0" indent="0">
              <a:buNone/>
            </a:pPr>
            <a:endParaRPr lang="en-US" sz="1200" dirty="0">
              <a:solidFill>
                <a:srgbClr val="C00000"/>
              </a:solidFill>
            </a:endParaRPr>
          </a:p>
          <a:p>
            <a:pPr marL="0" indent="0">
              <a:buNone/>
            </a:pPr>
            <a:endParaRPr lang="en-US" sz="2400" dirty="0" smtClean="0">
              <a:solidFill>
                <a:srgbClr val="C00000"/>
              </a:solidFill>
            </a:endParaRPr>
          </a:p>
          <a:p>
            <a:pPr marL="0" indent="0">
              <a:buNone/>
            </a:pPr>
            <a:endParaRPr lang="en-US" sz="2400" dirty="0">
              <a:solidFill>
                <a:srgbClr val="C00000"/>
              </a:solidFill>
            </a:endParaRPr>
          </a:p>
          <a:p>
            <a:pPr marL="0" indent="0">
              <a:buNone/>
            </a:pPr>
            <a:endParaRPr lang="en-US" sz="2400" dirty="0" smtClean="0">
              <a:solidFill>
                <a:srgbClr val="C00000"/>
              </a:solidFill>
            </a:endParaRPr>
          </a:p>
          <a:p>
            <a:pPr marL="0" indent="0">
              <a:buNone/>
            </a:pPr>
            <a:endParaRPr lang="en-US" sz="2400" dirty="0">
              <a:solidFill>
                <a:srgbClr val="C00000"/>
              </a:solidFill>
            </a:endParaRPr>
          </a:p>
        </p:txBody>
      </p:sp>
    </p:spTree>
    <p:extLst>
      <p:ext uri="{BB962C8B-B14F-4D97-AF65-F5344CB8AC3E}">
        <p14:creationId xmlns:p14="http://schemas.microsoft.com/office/powerpoint/2010/main" xmlns="" val="2083238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solidFill>
                  <a:srgbClr val="C00000"/>
                </a:solidFill>
              </a:rPr>
              <a:t>Why Loan Applications Get Rejected</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295400"/>
            <a:ext cx="8229600" cy="4876800"/>
          </a:xfrm>
        </p:spPr>
        <p:txBody>
          <a:bodyPr>
            <a:normAutofit fontScale="92500" lnSpcReduction="10000"/>
          </a:bodyPr>
          <a:lstStyle/>
          <a:p>
            <a:pPr marL="0" lvl="0" indent="0">
              <a:buNone/>
            </a:pPr>
            <a:r>
              <a:rPr lang="en-US" sz="1600" dirty="0" smtClean="0">
                <a:solidFill>
                  <a:schemeClr val="tx2"/>
                </a:solidFill>
              </a:rPr>
              <a:t>Delinquent credit history – 650 minimum score</a:t>
            </a:r>
          </a:p>
          <a:p>
            <a:pPr marL="0" indent="0">
              <a:buNone/>
            </a:pPr>
            <a:r>
              <a:rPr lang="en-US" sz="1600" dirty="0" smtClean="0">
                <a:solidFill>
                  <a:schemeClr val="tx2"/>
                </a:solidFill>
              </a:rPr>
              <a:t> </a:t>
            </a:r>
          </a:p>
          <a:p>
            <a:pPr marL="0" lvl="0" indent="0">
              <a:buNone/>
            </a:pPr>
            <a:r>
              <a:rPr lang="en-US" sz="1600" dirty="0" smtClean="0">
                <a:solidFill>
                  <a:schemeClr val="tx2"/>
                </a:solidFill>
              </a:rPr>
              <a:t>SBA eligibility issues</a:t>
            </a:r>
          </a:p>
          <a:p>
            <a:pPr marL="0" lvl="0" indent="0">
              <a:buNone/>
            </a:pPr>
            <a:endParaRPr lang="en-US" sz="1600" dirty="0" smtClean="0">
              <a:solidFill>
                <a:schemeClr val="tx2"/>
              </a:solidFill>
            </a:endParaRPr>
          </a:p>
          <a:p>
            <a:pPr marL="0" lvl="0" indent="0">
              <a:buNone/>
            </a:pPr>
            <a:r>
              <a:rPr lang="en-US" sz="1600" dirty="0" smtClean="0">
                <a:solidFill>
                  <a:schemeClr val="tx2"/>
                </a:solidFill>
              </a:rPr>
              <a:t>912 issues</a:t>
            </a:r>
          </a:p>
          <a:p>
            <a:r>
              <a:rPr lang="en-US" sz="1600" dirty="0" smtClean="0">
                <a:solidFill>
                  <a:schemeClr val="tx2"/>
                </a:solidFill>
              </a:rPr>
              <a:t>Presently under indictment, parole or probation</a:t>
            </a:r>
          </a:p>
          <a:p>
            <a:r>
              <a:rPr lang="en-US" sz="1600" dirty="0" smtClean="0">
                <a:solidFill>
                  <a:schemeClr val="tx2"/>
                </a:solidFill>
              </a:rPr>
              <a:t>Ever been charged with and or arrested for any criminal offense other than a minor motor vehicle violation?  Include offenses which have been dismissed, discharged or not prosecuted</a:t>
            </a:r>
          </a:p>
          <a:p>
            <a:r>
              <a:rPr lang="en-US" sz="1600" dirty="0" smtClean="0">
                <a:solidFill>
                  <a:schemeClr val="tx2"/>
                </a:solidFill>
              </a:rPr>
              <a:t>Ever been convicted, placed on pretrial diversion, or placed on any form of probation, including adjudication withheld pending probation for any criminal offense other than a minor vehicle violation?</a:t>
            </a:r>
          </a:p>
          <a:p>
            <a:pPr marL="0" lvl="0" indent="0">
              <a:buNone/>
            </a:pPr>
            <a:r>
              <a:rPr lang="en-US" sz="1600" dirty="0" smtClean="0">
                <a:solidFill>
                  <a:schemeClr val="tx2"/>
                </a:solidFill>
              </a:rPr>
              <a:t>Not citizen or permanent resident</a:t>
            </a:r>
          </a:p>
          <a:p>
            <a:pPr marL="0" indent="0">
              <a:buNone/>
            </a:pPr>
            <a:r>
              <a:rPr lang="en-US" sz="1600" dirty="0" smtClean="0">
                <a:solidFill>
                  <a:schemeClr val="tx2"/>
                </a:solidFill>
              </a:rPr>
              <a:t> </a:t>
            </a:r>
          </a:p>
          <a:p>
            <a:pPr marL="0" lvl="0" indent="0">
              <a:buNone/>
            </a:pPr>
            <a:r>
              <a:rPr lang="en-US" sz="1600" dirty="0" smtClean="0">
                <a:solidFill>
                  <a:schemeClr val="tx2"/>
                </a:solidFill>
              </a:rPr>
              <a:t>Problems with Franchisor </a:t>
            </a:r>
          </a:p>
          <a:p>
            <a:r>
              <a:rPr lang="en-US" sz="1600" dirty="0" smtClean="0">
                <a:solidFill>
                  <a:schemeClr val="tx2"/>
                </a:solidFill>
              </a:rPr>
              <a:t>SBA failure rate for franchise </a:t>
            </a:r>
          </a:p>
          <a:p>
            <a:r>
              <a:rPr lang="en-US" sz="1600" dirty="0" smtClean="0">
                <a:solidFill>
                  <a:schemeClr val="tx2"/>
                </a:solidFill>
              </a:rPr>
              <a:t>Franchisor has reputation for not supporting its franchisees</a:t>
            </a:r>
          </a:p>
          <a:p>
            <a:r>
              <a:rPr lang="en-US" sz="1600" dirty="0" smtClean="0">
                <a:solidFill>
                  <a:schemeClr val="tx2"/>
                </a:solidFill>
              </a:rPr>
              <a:t>Talk to other franchisees</a:t>
            </a:r>
          </a:p>
          <a:p>
            <a:r>
              <a:rPr lang="en-US" sz="1600" dirty="0" smtClean="0">
                <a:solidFill>
                  <a:schemeClr val="tx2"/>
                </a:solidFill>
              </a:rPr>
              <a:t>Talk to financial institutions who have financed particular franchise</a:t>
            </a:r>
          </a:p>
          <a:p>
            <a:pPr marL="0" indent="0">
              <a:buNone/>
            </a:pPr>
            <a:r>
              <a:rPr lang="en-US" sz="1600" dirty="0" smtClean="0">
                <a:solidFill>
                  <a:schemeClr val="tx2"/>
                </a:solidFill>
              </a:rPr>
              <a:t> </a:t>
            </a:r>
          </a:p>
          <a:p>
            <a:pPr marL="0" indent="0">
              <a:buNone/>
            </a:pPr>
            <a:endParaRPr lang="en-US" sz="1200" dirty="0"/>
          </a:p>
        </p:txBody>
      </p:sp>
    </p:spTree>
    <p:extLst>
      <p:ext uri="{BB962C8B-B14F-4D97-AF65-F5344CB8AC3E}">
        <p14:creationId xmlns:p14="http://schemas.microsoft.com/office/powerpoint/2010/main" xmlns="" val="506454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2732</TotalTime>
  <Words>469</Words>
  <Application>Microsoft Office PowerPoint</Application>
  <PresentationFormat>On-screen Show (4:3)</PresentationFormat>
  <Paragraphs>141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The Business Broker’s Guide to SBA</vt:lpstr>
      <vt:lpstr> SBA 7(a) loans Program Overview </vt:lpstr>
      <vt:lpstr>Loan terms</vt:lpstr>
      <vt:lpstr>SOP Rules</vt:lpstr>
      <vt:lpstr>How to get your loans approved quickly</vt:lpstr>
      <vt:lpstr>Buyer Info</vt:lpstr>
      <vt:lpstr>Lender Info</vt:lpstr>
      <vt:lpstr>Examples</vt:lpstr>
      <vt:lpstr>Why Loan Applications Get Rejected </vt:lpstr>
      <vt:lpstr>Why Loan Applications Get Rejected part 2</vt:lpstr>
      <vt:lpstr>Q &amp; A</vt:lpstr>
      <vt:lpstr>Contact Information</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 SBA Program to Finance Your New Business</dc:title>
  <dc:creator>Cheryl Beer</dc:creator>
  <cp:lastModifiedBy>Diane</cp:lastModifiedBy>
  <cp:revision>62</cp:revision>
  <dcterms:created xsi:type="dcterms:W3CDTF">2013-08-12T15:40:04Z</dcterms:created>
  <dcterms:modified xsi:type="dcterms:W3CDTF">2016-04-26T11:44:50Z</dcterms:modified>
</cp:coreProperties>
</file>